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2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5" r:id="rId30"/>
    <p:sldId id="286" r:id="rId31"/>
    <p:sldId id="289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4117" y="-786"/>
            <a:ext cx="1107883" cy="219054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info@hfcs.ie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mailto:info@hfcs.ie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927" y="2514601"/>
            <a:ext cx="9649686" cy="894806"/>
          </a:xfrm>
        </p:spPr>
        <p:txBody>
          <a:bodyPr>
            <a:normAutofit/>
          </a:bodyPr>
          <a:lstStyle/>
          <a:p>
            <a:pPr algn="ctr"/>
            <a:r>
              <a:rPr lang="en-IE" sz="4400" b="1" dirty="0">
                <a:latin typeface="Calibri" panose="020F0502020204030204" pitchFamily="34" charset="0"/>
                <a:cs typeface="Calibri" panose="020F0502020204030204" pitchFamily="34" charset="0"/>
              </a:rPr>
              <a:t>HOLY FAMILY COMMUNITY SCHOOL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en-IE" sz="3200" b="1" dirty="0">
                <a:latin typeface="Calibri" panose="020F0502020204030204" pitchFamily="34" charset="0"/>
                <a:cs typeface="Calibri" panose="020F0502020204030204" pitchFamily="34" charset="0"/>
              </a:rPr>
              <a:t>SENIOR CYCLE INFORMATION </a:t>
            </a:r>
          </a:p>
          <a:p>
            <a:pPr algn="ctr"/>
            <a:r>
              <a:rPr lang="en-IE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26</a:t>
            </a:r>
            <a:r>
              <a:rPr lang="en-IE" sz="3200" b="1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IE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November, 2021</a:t>
            </a:r>
            <a:endParaRPr lang="en-IE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89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6093875" cy="851993"/>
          </a:xfrm>
        </p:spPr>
        <p:txBody>
          <a:bodyPr>
            <a:normAutofit fontScale="90000"/>
          </a:bodyPr>
          <a:lstStyle/>
          <a:p>
            <a:pPr algn="ctr"/>
            <a:r>
              <a:rPr lang="en-IE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CAO Points – Maximise your points</a:t>
            </a:r>
            <a:endParaRPr lang="en-IE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4520501"/>
              </p:ext>
            </p:extLst>
          </p:nvPr>
        </p:nvGraphicFramePr>
        <p:xfrm>
          <a:off x="2285999" y="1293812"/>
          <a:ext cx="7027820" cy="47412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5564">
                  <a:extLst>
                    <a:ext uri="{9D8B030D-6E8A-4147-A177-3AD203B41FA5}">
                      <a16:colId xmlns:a16="http://schemas.microsoft.com/office/drawing/2014/main" val="1045398480"/>
                    </a:ext>
                  </a:extLst>
                </a:gridCol>
                <a:gridCol w="1405564">
                  <a:extLst>
                    <a:ext uri="{9D8B030D-6E8A-4147-A177-3AD203B41FA5}">
                      <a16:colId xmlns:a16="http://schemas.microsoft.com/office/drawing/2014/main" val="2997361738"/>
                    </a:ext>
                  </a:extLst>
                </a:gridCol>
                <a:gridCol w="1405564">
                  <a:extLst>
                    <a:ext uri="{9D8B030D-6E8A-4147-A177-3AD203B41FA5}">
                      <a16:colId xmlns:a16="http://schemas.microsoft.com/office/drawing/2014/main" val="3939067069"/>
                    </a:ext>
                  </a:extLst>
                </a:gridCol>
                <a:gridCol w="1405564">
                  <a:extLst>
                    <a:ext uri="{9D8B030D-6E8A-4147-A177-3AD203B41FA5}">
                      <a16:colId xmlns:a16="http://schemas.microsoft.com/office/drawing/2014/main" val="3670269830"/>
                    </a:ext>
                  </a:extLst>
                </a:gridCol>
                <a:gridCol w="1405564">
                  <a:extLst>
                    <a:ext uri="{9D8B030D-6E8A-4147-A177-3AD203B41FA5}">
                      <a16:colId xmlns:a16="http://schemas.microsoft.com/office/drawing/2014/main" val="653561183"/>
                    </a:ext>
                  </a:extLst>
                </a:gridCol>
              </a:tblGrid>
              <a:tr h="526803"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Grade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Higher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Ordinary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>
                          <a:solidFill>
                            <a:schemeClr val="tx1"/>
                          </a:solidFill>
                        </a:rPr>
                        <a:t>Points</a:t>
                      </a:r>
                      <a:endParaRPr lang="en-I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0227605"/>
                  </a:ext>
                </a:extLst>
              </a:tr>
              <a:tr h="526803">
                <a:tc>
                  <a:txBody>
                    <a:bodyPr/>
                    <a:lstStyle/>
                    <a:p>
                      <a:r>
                        <a:rPr lang="en-IE" dirty="0" smtClean="0"/>
                        <a:t>90-100</a:t>
                      </a:r>
                      <a:endParaRPr lang="en-IE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H1</a:t>
                      </a:r>
                      <a:endParaRPr lang="en-IE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100</a:t>
                      </a:r>
                      <a:endParaRPr lang="en-IE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O1</a:t>
                      </a:r>
                      <a:endParaRPr lang="en-IE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56</a:t>
                      </a:r>
                      <a:endParaRPr lang="en-IE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0790386"/>
                  </a:ext>
                </a:extLst>
              </a:tr>
              <a:tr h="526803">
                <a:tc>
                  <a:txBody>
                    <a:bodyPr/>
                    <a:lstStyle/>
                    <a:p>
                      <a:r>
                        <a:rPr lang="en-IE" dirty="0" smtClean="0"/>
                        <a:t>80-90</a:t>
                      </a:r>
                      <a:endParaRPr lang="en-IE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H2</a:t>
                      </a:r>
                      <a:endParaRPr lang="en-IE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88</a:t>
                      </a:r>
                      <a:endParaRPr lang="en-IE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O2</a:t>
                      </a:r>
                      <a:endParaRPr lang="en-IE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46</a:t>
                      </a:r>
                      <a:endParaRPr lang="en-IE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3864565"/>
                  </a:ext>
                </a:extLst>
              </a:tr>
              <a:tr h="526803">
                <a:tc>
                  <a:txBody>
                    <a:bodyPr/>
                    <a:lstStyle/>
                    <a:p>
                      <a:r>
                        <a:rPr lang="en-IE" dirty="0" smtClean="0"/>
                        <a:t>70-80</a:t>
                      </a:r>
                      <a:endParaRPr lang="en-IE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H3</a:t>
                      </a:r>
                      <a:endParaRPr lang="en-IE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77</a:t>
                      </a:r>
                      <a:endParaRPr lang="en-IE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O3</a:t>
                      </a:r>
                      <a:endParaRPr lang="en-IE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37</a:t>
                      </a:r>
                      <a:endParaRPr lang="en-IE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0726928"/>
                  </a:ext>
                </a:extLst>
              </a:tr>
              <a:tr h="526803">
                <a:tc>
                  <a:txBody>
                    <a:bodyPr/>
                    <a:lstStyle/>
                    <a:p>
                      <a:r>
                        <a:rPr lang="en-IE" dirty="0" smtClean="0"/>
                        <a:t>60-70</a:t>
                      </a:r>
                      <a:endParaRPr lang="en-IE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H4</a:t>
                      </a:r>
                      <a:endParaRPr lang="en-IE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66</a:t>
                      </a:r>
                      <a:endParaRPr lang="en-IE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O4</a:t>
                      </a:r>
                      <a:endParaRPr lang="en-IE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28</a:t>
                      </a:r>
                      <a:endParaRPr lang="en-IE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9368879"/>
                  </a:ext>
                </a:extLst>
              </a:tr>
              <a:tr h="526803">
                <a:tc>
                  <a:txBody>
                    <a:bodyPr/>
                    <a:lstStyle/>
                    <a:p>
                      <a:r>
                        <a:rPr lang="en-IE" dirty="0" smtClean="0"/>
                        <a:t>50-60</a:t>
                      </a:r>
                      <a:endParaRPr lang="en-IE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H5</a:t>
                      </a:r>
                      <a:endParaRPr lang="en-IE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56</a:t>
                      </a:r>
                      <a:endParaRPr lang="en-IE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O5</a:t>
                      </a:r>
                      <a:endParaRPr lang="en-IE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20</a:t>
                      </a:r>
                      <a:endParaRPr lang="en-IE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2384663"/>
                  </a:ext>
                </a:extLst>
              </a:tr>
              <a:tr h="526803">
                <a:tc>
                  <a:txBody>
                    <a:bodyPr/>
                    <a:lstStyle/>
                    <a:p>
                      <a:r>
                        <a:rPr lang="en-IE" dirty="0" smtClean="0"/>
                        <a:t>40-50</a:t>
                      </a:r>
                      <a:endParaRPr lang="en-IE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H6</a:t>
                      </a:r>
                      <a:endParaRPr lang="en-IE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46</a:t>
                      </a:r>
                      <a:endParaRPr lang="en-IE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O6</a:t>
                      </a:r>
                      <a:endParaRPr lang="en-IE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12</a:t>
                      </a:r>
                      <a:endParaRPr lang="en-IE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8516188"/>
                  </a:ext>
                </a:extLst>
              </a:tr>
              <a:tr h="526803">
                <a:tc>
                  <a:txBody>
                    <a:bodyPr/>
                    <a:lstStyle/>
                    <a:p>
                      <a:r>
                        <a:rPr lang="en-IE" dirty="0" smtClean="0"/>
                        <a:t>30-40</a:t>
                      </a:r>
                      <a:endParaRPr lang="en-IE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H7</a:t>
                      </a:r>
                      <a:endParaRPr lang="en-IE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37</a:t>
                      </a:r>
                      <a:endParaRPr lang="en-IE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O7</a:t>
                      </a:r>
                      <a:endParaRPr lang="en-IE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0</a:t>
                      </a:r>
                      <a:endParaRPr lang="en-IE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1986478"/>
                  </a:ext>
                </a:extLst>
              </a:tr>
              <a:tr h="526803">
                <a:tc>
                  <a:txBody>
                    <a:bodyPr/>
                    <a:lstStyle/>
                    <a:p>
                      <a:r>
                        <a:rPr lang="en-IE" dirty="0" smtClean="0"/>
                        <a:t>20-30</a:t>
                      </a:r>
                      <a:endParaRPr lang="en-IE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H8</a:t>
                      </a:r>
                      <a:endParaRPr lang="en-IE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0</a:t>
                      </a:r>
                      <a:endParaRPr lang="en-IE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O8</a:t>
                      </a:r>
                      <a:endParaRPr lang="en-IE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dirty="0" smtClean="0"/>
                        <a:t>0</a:t>
                      </a:r>
                      <a:endParaRPr lang="en-IE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12486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552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6" y="624110"/>
            <a:ext cx="7060526" cy="747490"/>
          </a:xfrm>
        </p:spPr>
        <p:txBody>
          <a:bodyPr/>
          <a:lstStyle/>
          <a:p>
            <a:r>
              <a:rPr lang="en-IE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Websites and Essential Information</a:t>
            </a:r>
            <a:endParaRPr lang="en-IE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371600"/>
            <a:ext cx="7351622" cy="4539622"/>
          </a:xfrm>
        </p:spPr>
        <p:txBody>
          <a:bodyPr/>
          <a:lstStyle/>
          <a:p>
            <a:endParaRPr lang="en-IE" dirty="0" smtClean="0"/>
          </a:p>
          <a:p>
            <a:r>
              <a:rPr lang="en-IE" dirty="0" smtClean="0"/>
              <a:t>CareersPortal.ie </a:t>
            </a:r>
          </a:p>
          <a:p>
            <a:endParaRPr lang="en-IE" dirty="0"/>
          </a:p>
          <a:p>
            <a:endParaRPr lang="en-IE" dirty="0" smtClean="0"/>
          </a:p>
          <a:p>
            <a:endParaRPr lang="en-IE" dirty="0" smtClean="0"/>
          </a:p>
          <a:p>
            <a:endParaRPr lang="en-IE" dirty="0"/>
          </a:p>
          <a:p>
            <a:endParaRPr lang="en-IE" dirty="0" smtClean="0"/>
          </a:p>
          <a:p>
            <a:endParaRPr lang="en-IE" dirty="0"/>
          </a:p>
          <a:p>
            <a:r>
              <a:rPr lang="en-IE" dirty="0" smtClean="0"/>
              <a:t>Qualifax.ie</a:t>
            </a:r>
          </a:p>
          <a:p>
            <a:endParaRPr lang="en-IE" dirty="0"/>
          </a:p>
          <a:p>
            <a:endParaRPr lang="en-IE" dirty="0" smtClean="0"/>
          </a:p>
          <a:p>
            <a:endParaRPr lang="en-IE" dirty="0"/>
          </a:p>
        </p:txBody>
      </p:sp>
      <p:sp>
        <p:nvSpPr>
          <p:cNvPr id="4" name="AutoShape 2" descr="Photographer - Fashion, Press &amp; Sport Careers | CareersPort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9300" y="1571081"/>
            <a:ext cx="3276600" cy="13906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3686" y="3902937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87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352697"/>
            <a:ext cx="5771017" cy="1227909"/>
          </a:xfrm>
        </p:spPr>
        <p:txBody>
          <a:bodyPr/>
          <a:lstStyle/>
          <a:p>
            <a:r>
              <a:rPr lang="en-IE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COURSE REQUIREMENTS</a:t>
            </a:r>
            <a:endParaRPr lang="en-IE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3" y="1933303"/>
            <a:ext cx="7011988" cy="442830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Be aware of requirements for specific courses.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Example: A modern foreign language is a requirement for some university courses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Example: A H4 in Irish is a requirement to study Primary School Teaching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Example: A H5 in Chemistry is required to study veterinary medicine in UCD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DO YOUR RESEARCH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TALK TO OUR CAREER </a:t>
            </a:r>
            <a:r>
              <a:rPr lang="en-IE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GUIDANCE </a:t>
            </a:r>
            <a:r>
              <a:rPr lang="en-IE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COUNSELLORS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E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72762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APPLICATION PROCESS</a:t>
            </a:r>
            <a:endParaRPr lang="en-IE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Application Form for Senior Cycle will be </a:t>
            </a:r>
            <a:r>
              <a:rPr lang="en-IE" dirty="0" smtClean="0"/>
              <a:t>sent via </a:t>
            </a:r>
            <a:r>
              <a:rPr lang="en-IE" dirty="0" smtClean="0"/>
              <a:t>Microsoft </a:t>
            </a:r>
            <a:r>
              <a:rPr lang="en-IE" dirty="0" smtClean="0"/>
              <a:t>Form </a:t>
            </a:r>
            <a:r>
              <a:rPr lang="en-IE" dirty="0" smtClean="0"/>
              <a:t>to the student’s school email</a:t>
            </a:r>
          </a:p>
          <a:p>
            <a:r>
              <a:rPr lang="en-IE" dirty="0" smtClean="0"/>
              <a:t>The application will also contain subject option preference for LC</a:t>
            </a:r>
          </a:p>
          <a:p>
            <a:r>
              <a:rPr lang="en-IE" dirty="0" smtClean="0"/>
              <a:t>Once a place has been allocated to a particular Senior Cycle programme, it can only be changed if there is room in another Senior </a:t>
            </a:r>
            <a:r>
              <a:rPr lang="en-IE" dirty="0"/>
              <a:t>C</a:t>
            </a:r>
            <a:r>
              <a:rPr lang="en-IE" dirty="0" smtClean="0"/>
              <a:t>ycle programme</a:t>
            </a:r>
          </a:p>
          <a:p>
            <a:r>
              <a:rPr lang="en-IE" dirty="0" smtClean="0"/>
              <a:t>Once LC subjects have been allocated, a subject change will require written parental consent and can only be changed if there is room in the subject required</a:t>
            </a:r>
          </a:p>
          <a:p>
            <a:r>
              <a:rPr lang="en-IE" dirty="0" smtClean="0">
                <a:solidFill>
                  <a:srgbClr val="FF0000"/>
                </a:solidFill>
              </a:rPr>
              <a:t>Application </a:t>
            </a:r>
            <a:r>
              <a:rPr lang="en-IE" dirty="0">
                <a:solidFill>
                  <a:srgbClr val="FF0000"/>
                </a:solidFill>
              </a:rPr>
              <a:t>Deadline is </a:t>
            </a:r>
            <a:r>
              <a:rPr lang="en-IE" dirty="0" smtClean="0">
                <a:solidFill>
                  <a:srgbClr val="FF0000"/>
                </a:solidFill>
              </a:rPr>
              <a:t>3.40pm</a:t>
            </a:r>
            <a:r>
              <a:rPr lang="en-IE" dirty="0">
                <a:solidFill>
                  <a:srgbClr val="FF0000"/>
                </a:solidFill>
              </a:rPr>
              <a:t>, Friday </a:t>
            </a:r>
            <a:r>
              <a:rPr lang="en-IE" dirty="0" smtClean="0">
                <a:solidFill>
                  <a:srgbClr val="FF0000"/>
                </a:solidFill>
              </a:rPr>
              <a:t>10</a:t>
            </a:r>
            <a:r>
              <a:rPr lang="en-IE" baseline="30000" dirty="0" smtClean="0">
                <a:solidFill>
                  <a:srgbClr val="FF0000"/>
                </a:solidFill>
              </a:rPr>
              <a:t>th</a:t>
            </a:r>
            <a:r>
              <a:rPr lang="en-IE" dirty="0" smtClean="0">
                <a:solidFill>
                  <a:srgbClr val="FF0000"/>
                </a:solidFill>
              </a:rPr>
              <a:t> </a:t>
            </a:r>
            <a:r>
              <a:rPr lang="en-IE" dirty="0">
                <a:solidFill>
                  <a:srgbClr val="FF0000"/>
                </a:solidFill>
              </a:rPr>
              <a:t>December, </a:t>
            </a:r>
            <a:r>
              <a:rPr lang="en-IE" dirty="0" smtClean="0">
                <a:solidFill>
                  <a:srgbClr val="FF0000"/>
                </a:solidFill>
              </a:rPr>
              <a:t>2021</a:t>
            </a:r>
            <a:endParaRPr lang="en-IE" dirty="0">
              <a:solidFill>
                <a:srgbClr val="FF0000"/>
              </a:solidFill>
            </a:endParaRP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23628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5623613" cy="747490"/>
          </a:xfrm>
        </p:spPr>
        <p:txBody>
          <a:bodyPr/>
          <a:lstStyle/>
          <a:p>
            <a:r>
              <a:rPr lang="en-IE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Leaving Certificate Applied</a:t>
            </a:r>
            <a:endParaRPr lang="en-IE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1" y="1567544"/>
            <a:ext cx="6685417" cy="1972490"/>
          </a:xfrm>
        </p:spPr>
        <p:txBody>
          <a:bodyPr>
            <a:normAutofit/>
          </a:bodyPr>
          <a:lstStyle/>
          <a:p>
            <a:r>
              <a:rPr lang="en-I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This is a distinct self-contained two-year Leaving Certificate Programme aimed at preparing students for adult and working life. </a:t>
            </a:r>
            <a:endParaRPr lang="en-I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037806" y="3042696"/>
            <a:ext cx="7458891" cy="326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2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6" y="624110"/>
            <a:ext cx="7374034" cy="721364"/>
          </a:xfrm>
        </p:spPr>
        <p:txBody>
          <a:bodyPr>
            <a:normAutofit/>
          </a:bodyPr>
          <a:lstStyle/>
          <a:p>
            <a:r>
              <a:rPr lang="en-IE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Who Should Do LCA?</a:t>
            </a:r>
            <a:endParaRPr lang="en-IE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5921" y="1763486"/>
            <a:ext cx="7380514" cy="4147736"/>
          </a:xfrm>
        </p:spPr>
        <p:txBody>
          <a:bodyPr/>
          <a:lstStyle/>
          <a:p>
            <a:r>
              <a:rPr lang="en-IE" b="1" dirty="0" smtClean="0"/>
              <a:t>Leaving Certificate Applied is designed for students who –</a:t>
            </a:r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r>
              <a:rPr lang="en-IE" dirty="0" smtClean="0"/>
              <a:t>Find the academic demands of Junior Cycle challenging</a:t>
            </a:r>
          </a:p>
          <a:p>
            <a:pPr marL="0" indent="0">
              <a:buNone/>
            </a:pPr>
            <a:endParaRPr lang="en-IE" dirty="0" smtClean="0"/>
          </a:p>
          <a:p>
            <a:pPr marL="0" indent="0">
              <a:buNone/>
            </a:pPr>
            <a:r>
              <a:rPr lang="en-IE" dirty="0" smtClean="0"/>
              <a:t>Have difficulty completing homework tasks on a regular basis</a:t>
            </a:r>
          </a:p>
          <a:p>
            <a:pPr marL="0" indent="0">
              <a:buNone/>
            </a:pPr>
            <a:endParaRPr lang="en-IE" dirty="0" smtClean="0"/>
          </a:p>
          <a:p>
            <a:pPr marL="0" indent="0">
              <a:buNone/>
            </a:pPr>
            <a:r>
              <a:rPr lang="en-IE" dirty="0" smtClean="0"/>
              <a:t>Prefer practical/activity-based subjects</a:t>
            </a:r>
          </a:p>
          <a:p>
            <a:pPr marL="0" indent="0">
              <a:buNone/>
            </a:pPr>
            <a:endParaRPr lang="en-IE" dirty="0" smtClean="0"/>
          </a:p>
          <a:p>
            <a:pPr marL="0" indent="0">
              <a:buNone/>
            </a:pPr>
            <a:r>
              <a:rPr lang="en-IE" dirty="0" smtClean="0"/>
              <a:t>Do not intend to go directly to university</a:t>
            </a:r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1066" y="209006"/>
            <a:ext cx="1781311" cy="129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566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0319" y="457200"/>
            <a:ext cx="7733211" cy="595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27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6616389" cy="1021810"/>
          </a:xfrm>
        </p:spPr>
        <p:txBody>
          <a:bodyPr>
            <a:noAutofit/>
          </a:bodyPr>
          <a:lstStyle/>
          <a:p>
            <a:r>
              <a:rPr lang="en-IE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LCA COURSE STRUCTURE</a:t>
            </a:r>
            <a:endParaRPr lang="en-IE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I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Two-year programme</a:t>
            </a:r>
          </a:p>
          <a:p>
            <a:r>
              <a:rPr lang="en-I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Divided into four half-year blocks called Sessions</a:t>
            </a:r>
          </a:p>
          <a:p>
            <a:r>
              <a:rPr lang="en-I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State exams at the end of 5</a:t>
            </a:r>
            <a:r>
              <a:rPr lang="en-IE" sz="2400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I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and 6</a:t>
            </a:r>
            <a:r>
              <a:rPr lang="en-IE" sz="2400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I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Year LCA</a:t>
            </a:r>
          </a:p>
          <a:p>
            <a:r>
              <a:rPr lang="en-I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Key Assignments and Tasks are completed during each session and these contribute to the final grade/certification</a:t>
            </a:r>
          </a:p>
          <a:p>
            <a:r>
              <a:rPr lang="en-I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Interviews are an important part of the programme</a:t>
            </a:r>
          </a:p>
          <a:p>
            <a:r>
              <a:rPr lang="en-I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Certification is based on continuous assessment marked over two years</a:t>
            </a:r>
          </a:p>
          <a:p>
            <a:r>
              <a:rPr lang="en-I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90% attendance is an essential part of this programme</a:t>
            </a:r>
            <a:endParaRPr lang="en-I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1118" y="1165860"/>
            <a:ext cx="31623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07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1358538"/>
            <a:ext cx="6842171" cy="862148"/>
          </a:xfrm>
        </p:spPr>
        <p:txBody>
          <a:bodyPr/>
          <a:lstStyle/>
          <a:p>
            <a:r>
              <a:rPr lang="en-IE" dirty="0" smtClean="0">
                <a:latin typeface="Calibri" panose="020F0502020204030204" pitchFamily="34" charset="0"/>
                <a:cs typeface="Calibri" panose="020F0502020204030204" pitchFamily="34" charset="0"/>
              </a:rPr>
              <a:t>LCA Certification</a:t>
            </a:r>
            <a:endParaRPr lang="en-I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1" y="2495006"/>
            <a:ext cx="6842171" cy="3291839"/>
          </a:xfrm>
        </p:spPr>
        <p:txBody>
          <a:bodyPr>
            <a:noAutofit/>
          </a:bodyPr>
          <a:lstStyle/>
          <a:p>
            <a:r>
              <a:rPr lang="en-I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Certificate Awarded at THREE levels –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Pass – 			120-139 credits			60-69%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Merit – 			140-169 credits			70-84%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Distinction 		170-200 credits			85-100%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LCA Students receive their Leaving Certificate Applied Certification in August each year, on the same day as the traditional Leaving Certificate</a:t>
            </a:r>
            <a:endParaRPr lang="en-I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3081" y="577488"/>
            <a:ext cx="293370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1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LCA WORK EXPERIENCE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070079" cy="3953691"/>
          </a:xfrm>
        </p:spPr>
        <p:txBody>
          <a:bodyPr>
            <a:normAutofit fontScale="70000" lnSpcReduction="20000"/>
          </a:bodyPr>
          <a:lstStyle/>
          <a:p>
            <a:r>
              <a:rPr lang="en-IE" sz="3100" dirty="0" smtClean="0">
                <a:latin typeface="Calibri" panose="020F0502020204030204" pitchFamily="34" charset="0"/>
                <a:cs typeface="Calibri" panose="020F0502020204030204" pitchFamily="34" charset="0"/>
              </a:rPr>
              <a:t>One day per week</a:t>
            </a:r>
          </a:p>
          <a:p>
            <a:pPr marL="0" indent="0">
              <a:buNone/>
            </a:pPr>
            <a:r>
              <a:rPr lang="en-IE" sz="3100" dirty="0" smtClean="0">
                <a:latin typeface="Calibri" panose="020F0502020204030204" pitchFamily="34" charset="0"/>
                <a:cs typeface="Calibri" panose="020F0502020204030204" pitchFamily="34" charset="0"/>
              </a:rPr>
              <a:t>LCA1 every Monday</a:t>
            </a:r>
          </a:p>
          <a:p>
            <a:pPr marL="0" indent="0">
              <a:buNone/>
            </a:pPr>
            <a:r>
              <a:rPr lang="en-IE" sz="3100" dirty="0" smtClean="0">
                <a:latin typeface="Calibri" panose="020F0502020204030204" pitchFamily="34" charset="0"/>
                <a:cs typeface="Calibri" panose="020F0502020204030204" pitchFamily="34" charset="0"/>
              </a:rPr>
              <a:t>LCA2 every Friday</a:t>
            </a:r>
          </a:p>
          <a:p>
            <a:pPr marL="0" indent="0">
              <a:buNone/>
            </a:pPr>
            <a:endParaRPr lang="en-IE" sz="31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E" sz="3100" dirty="0" smtClean="0">
                <a:latin typeface="Calibri" panose="020F0502020204030204" pitchFamily="34" charset="0"/>
                <a:cs typeface="Calibri" panose="020F0502020204030204" pitchFamily="34" charset="0"/>
              </a:rPr>
              <a:t>Students are responsible for finding their own work experience placements</a:t>
            </a:r>
          </a:p>
          <a:p>
            <a:endParaRPr lang="en-IE" sz="31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E" sz="3100" dirty="0" smtClean="0">
                <a:latin typeface="Calibri" panose="020F0502020204030204" pitchFamily="34" charset="0"/>
                <a:cs typeface="Calibri" panose="020F0502020204030204" pitchFamily="34" charset="0"/>
              </a:rPr>
              <a:t>Students should book placements early as there can be a demand</a:t>
            </a:r>
          </a:p>
          <a:p>
            <a:pPr marL="0" indent="0">
              <a:buNone/>
            </a:pPr>
            <a:endParaRPr lang="en-IE" sz="31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E" sz="3100" dirty="0" smtClean="0">
                <a:latin typeface="Calibri" panose="020F0502020204030204" pitchFamily="34" charset="0"/>
                <a:cs typeface="Calibri" panose="020F0502020204030204" pitchFamily="34" charset="0"/>
              </a:rPr>
              <a:t>A variety of work placements are recommended</a:t>
            </a:r>
          </a:p>
          <a:p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3418" y="1264555"/>
            <a:ext cx="2403565" cy="2142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87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4000" dirty="0">
                <a:latin typeface="Calibri" panose="020F0502020204030204" pitchFamily="34" charset="0"/>
                <a:cs typeface="Calibri" panose="020F0502020204030204" pitchFamily="34" charset="0"/>
              </a:rPr>
              <a:t>SENIOR CYCLE COURSES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endParaRPr lang="en-IE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E" sz="2400" b="1" dirty="0">
                <a:latin typeface="Calibri" panose="020F0502020204030204" pitchFamily="34" charset="0"/>
                <a:cs typeface="Calibri" panose="020F0502020204030204" pitchFamily="34" charset="0"/>
              </a:rPr>
              <a:t>We hope you find this presentation helpful</a:t>
            </a:r>
            <a:r>
              <a:rPr lang="en-IE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IE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E" sz="2400" b="1" dirty="0">
                <a:latin typeface="Calibri" panose="020F0502020204030204" pitchFamily="34" charset="0"/>
                <a:cs typeface="Calibri" panose="020F0502020204030204" pitchFamily="34" charset="0"/>
              </a:rPr>
              <a:t>We encourage students to talk to relevant staff members, career guidance teachers and parents/guardians, before making a decision regarding Senior Cycle. </a:t>
            </a:r>
          </a:p>
          <a:p>
            <a:r>
              <a:rPr lang="en-IE" sz="2400" b="1" dirty="0">
                <a:latin typeface="Calibri" panose="020F0502020204030204" pitchFamily="34" charset="0"/>
                <a:cs typeface="Calibri" panose="020F0502020204030204" pitchFamily="34" charset="0"/>
              </a:rPr>
              <a:t>If you have any questions after the presentation, please email the school at </a:t>
            </a:r>
            <a:r>
              <a:rPr lang="en-IE" sz="2400" b="1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info@hfcs.ie</a:t>
            </a:r>
            <a:r>
              <a:rPr lang="en-IE" sz="2400" b="1" dirty="0">
                <a:latin typeface="Calibri" panose="020F0502020204030204" pitchFamily="34" charset="0"/>
                <a:cs typeface="Calibri" panose="020F0502020204030204" pitchFamily="34" charset="0"/>
              </a:rPr>
              <a:t> and we will do our best to assist you. </a:t>
            </a:r>
          </a:p>
        </p:txBody>
      </p:sp>
    </p:spTree>
    <p:extLst>
      <p:ext uri="{BB962C8B-B14F-4D97-AF65-F5344CB8AC3E}">
        <p14:creationId xmlns:p14="http://schemas.microsoft.com/office/powerpoint/2010/main" val="272195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4474081" cy="865056"/>
          </a:xfrm>
        </p:spPr>
        <p:txBody>
          <a:bodyPr>
            <a:normAutofit/>
          </a:bodyPr>
          <a:lstStyle/>
          <a:p>
            <a:r>
              <a:rPr lang="en-IE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TRANSITION YEAR</a:t>
            </a:r>
            <a:endParaRPr lang="en-IE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A one-year school-based programme between Junior Cycle and Senior Cycle</a:t>
            </a:r>
          </a:p>
          <a:p>
            <a:r>
              <a:rPr lang="en-IE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Designed to act as a bridge between the two by facilitating the smooth transition from the more dependant learning of the Junior Cycle to the more independent self-directed learning required for Senior Cycle</a:t>
            </a:r>
            <a:endParaRPr lang="en-IE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1258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4743" y="627017"/>
            <a:ext cx="7589520" cy="5995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5526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4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Once-Off Layer</a:t>
            </a:r>
            <a:endParaRPr lang="en-IE" sz="4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7989" y="1449978"/>
            <a:ext cx="6622868" cy="5042262"/>
          </a:xfrm>
        </p:spPr>
        <p:txBody>
          <a:bodyPr>
            <a:normAutofit/>
          </a:bodyPr>
          <a:lstStyle/>
          <a:p>
            <a:r>
              <a:rPr lang="en-IE" dirty="0" smtClean="0"/>
              <a:t>Work experience placements</a:t>
            </a:r>
          </a:p>
          <a:p>
            <a:r>
              <a:rPr lang="en-IE" dirty="0" smtClean="0"/>
              <a:t>Visiting speakers</a:t>
            </a:r>
          </a:p>
          <a:p>
            <a:r>
              <a:rPr lang="en-IE" dirty="0" smtClean="0"/>
              <a:t>Outdoor pursuits</a:t>
            </a:r>
          </a:p>
          <a:p>
            <a:r>
              <a:rPr lang="en-IE" dirty="0" smtClean="0"/>
              <a:t>Excursions</a:t>
            </a:r>
          </a:p>
          <a:p>
            <a:r>
              <a:rPr lang="en-IE" dirty="0" smtClean="0"/>
              <a:t>Field trips</a:t>
            </a:r>
          </a:p>
          <a:p>
            <a:r>
              <a:rPr lang="en-IE" dirty="0" smtClean="0"/>
              <a:t>Community care – Localise Youth</a:t>
            </a:r>
          </a:p>
          <a:p>
            <a:r>
              <a:rPr lang="en-IE" dirty="0" smtClean="0"/>
              <a:t>Volunteering Programme</a:t>
            </a:r>
          </a:p>
          <a:p>
            <a:r>
              <a:rPr lang="en-IE" dirty="0" smtClean="0"/>
              <a:t>Focus Ireland Sleep out</a:t>
            </a:r>
          </a:p>
          <a:p>
            <a:r>
              <a:rPr lang="en-IE" dirty="0" smtClean="0"/>
              <a:t>Pieta House – Darkness Into Light</a:t>
            </a:r>
          </a:p>
          <a:p>
            <a:r>
              <a:rPr lang="en-IE" dirty="0" smtClean="0"/>
              <a:t>Gaeltacht</a:t>
            </a:r>
          </a:p>
          <a:p>
            <a:r>
              <a:rPr lang="en-IE" dirty="0" smtClean="0"/>
              <a:t>Tenderfoot/</a:t>
            </a:r>
            <a:r>
              <a:rPr lang="en-IE" dirty="0" err="1" smtClean="0"/>
              <a:t>Gaisce</a:t>
            </a:r>
            <a:r>
              <a:rPr lang="en-IE" dirty="0" smtClean="0"/>
              <a:t>/Bridge to College/Walk in my Shoes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5248897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6472697" cy="904244"/>
          </a:xfrm>
        </p:spPr>
        <p:txBody>
          <a:bodyPr>
            <a:noAutofit/>
          </a:bodyPr>
          <a:lstStyle/>
          <a:p>
            <a:r>
              <a:rPr lang="en-IE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TY Modules / Subjects Layer</a:t>
            </a:r>
            <a:endParaRPr lang="en-IE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4480" y="1619794"/>
            <a:ext cx="7903029" cy="5238206"/>
          </a:xfrm>
        </p:spPr>
        <p:txBody>
          <a:bodyPr>
            <a:normAutofit/>
          </a:bodyPr>
          <a:lstStyle/>
          <a:p>
            <a:r>
              <a:rPr lang="en-IE" dirty="0" smtClean="0"/>
              <a:t>Science Communications</a:t>
            </a:r>
          </a:p>
          <a:p>
            <a:r>
              <a:rPr lang="en-IE" dirty="0" smtClean="0"/>
              <a:t>Law Education (online)</a:t>
            </a:r>
          </a:p>
          <a:p>
            <a:r>
              <a:rPr lang="en-IE" dirty="0" smtClean="0"/>
              <a:t>Restorative Practice</a:t>
            </a:r>
          </a:p>
          <a:p>
            <a:r>
              <a:rPr lang="en-IE" dirty="0" smtClean="0"/>
              <a:t>SPHE</a:t>
            </a:r>
          </a:p>
          <a:p>
            <a:r>
              <a:rPr lang="en-IE" dirty="0" smtClean="0"/>
              <a:t>Guidance</a:t>
            </a:r>
          </a:p>
          <a:p>
            <a:r>
              <a:rPr lang="en-IE" dirty="0" smtClean="0"/>
              <a:t>Development Education</a:t>
            </a:r>
          </a:p>
          <a:p>
            <a:r>
              <a:rPr lang="en-IE" dirty="0" smtClean="0"/>
              <a:t>First Aid</a:t>
            </a:r>
          </a:p>
          <a:p>
            <a:r>
              <a:rPr lang="en-IE" dirty="0" smtClean="0"/>
              <a:t>Drama</a:t>
            </a:r>
          </a:p>
          <a:p>
            <a:r>
              <a:rPr lang="en-IE" dirty="0" smtClean="0"/>
              <a:t>Coding (ICT)</a:t>
            </a:r>
          </a:p>
          <a:p>
            <a:r>
              <a:rPr lang="en-IE" dirty="0" smtClean="0"/>
              <a:t>GAA Future Leaders</a:t>
            </a:r>
          </a:p>
          <a:p>
            <a:r>
              <a:rPr lang="en-IE" dirty="0" smtClean="0"/>
              <a:t>LIFT Programme</a:t>
            </a:r>
          </a:p>
          <a:p>
            <a:r>
              <a:rPr lang="en-IE" dirty="0" smtClean="0"/>
              <a:t>Microsoft Office Specialist</a:t>
            </a:r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4959" y="1365818"/>
            <a:ext cx="2705100" cy="16954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0" y="3278777"/>
            <a:ext cx="2286000" cy="21945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9273" y="4146097"/>
            <a:ext cx="2453612" cy="2150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7404" y="2071077"/>
            <a:ext cx="2299064" cy="1698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2186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6" y="274320"/>
            <a:ext cx="5558298" cy="940526"/>
          </a:xfrm>
        </p:spPr>
        <p:txBody>
          <a:bodyPr>
            <a:normAutofit/>
          </a:bodyPr>
          <a:lstStyle/>
          <a:p>
            <a:r>
              <a:rPr lang="en-IE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LC Subject Sampling</a:t>
            </a:r>
            <a:endParaRPr lang="en-IE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91393" y="1058091"/>
            <a:ext cx="6962503" cy="5473337"/>
          </a:xfrm>
        </p:spPr>
        <p:txBody>
          <a:bodyPr>
            <a:noAutofit/>
          </a:bodyPr>
          <a:lstStyle/>
          <a:p>
            <a:r>
              <a:rPr lang="en-IE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Technology</a:t>
            </a:r>
          </a:p>
          <a:p>
            <a:r>
              <a:rPr lang="en-IE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Design &amp; Communication Graphics</a:t>
            </a:r>
          </a:p>
          <a:p>
            <a:r>
              <a:rPr lang="en-IE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Art</a:t>
            </a:r>
          </a:p>
          <a:p>
            <a:r>
              <a:rPr lang="en-IE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World of Business</a:t>
            </a:r>
          </a:p>
          <a:p>
            <a:r>
              <a:rPr lang="en-IE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Music</a:t>
            </a:r>
          </a:p>
          <a:p>
            <a:r>
              <a:rPr lang="en-IE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History</a:t>
            </a:r>
          </a:p>
          <a:p>
            <a:r>
              <a:rPr lang="en-IE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Politics</a:t>
            </a:r>
          </a:p>
          <a:p>
            <a:r>
              <a:rPr lang="en-IE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Geography</a:t>
            </a:r>
          </a:p>
          <a:p>
            <a:r>
              <a:rPr lang="en-IE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Biology</a:t>
            </a:r>
          </a:p>
          <a:p>
            <a:r>
              <a:rPr lang="en-IE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Chemistry</a:t>
            </a:r>
          </a:p>
          <a:p>
            <a:r>
              <a:rPr lang="en-IE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Physics</a:t>
            </a:r>
          </a:p>
          <a:p>
            <a:r>
              <a:rPr lang="en-IE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Home Economics</a:t>
            </a:r>
            <a:endParaRPr lang="en-I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8102" y="2217419"/>
            <a:ext cx="3048000" cy="1714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4316" y="4422048"/>
            <a:ext cx="1905000" cy="1619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2678" y="3794759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3764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Core Subject Layer</a:t>
            </a:r>
            <a:endParaRPr lang="en-IE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645920"/>
            <a:ext cx="6528662" cy="4265302"/>
          </a:xfrm>
        </p:spPr>
        <p:txBody>
          <a:bodyPr>
            <a:noAutofit/>
          </a:bodyPr>
          <a:lstStyle/>
          <a:p>
            <a:r>
              <a:rPr lang="en-I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All students study –</a:t>
            </a:r>
          </a:p>
          <a:p>
            <a:r>
              <a:rPr lang="en-I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Mathematics</a:t>
            </a:r>
          </a:p>
          <a:p>
            <a:r>
              <a:rPr lang="en-I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English</a:t>
            </a:r>
          </a:p>
          <a:p>
            <a:r>
              <a:rPr lang="en-I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Irish</a:t>
            </a:r>
          </a:p>
          <a:p>
            <a:r>
              <a:rPr lang="en-I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Modern Language (French/German)</a:t>
            </a:r>
          </a:p>
          <a:p>
            <a:r>
              <a:rPr lang="en-I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Religion</a:t>
            </a:r>
          </a:p>
          <a:p>
            <a:r>
              <a:rPr lang="en-I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PE</a:t>
            </a:r>
          </a:p>
          <a:p>
            <a:r>
              <a:rPr lang="en-I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SPHE</a:t>
            </a:r>
          </a:p>
          <a:p>
            <a:r>
              <a:rPr lang="en-I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Guidance</a:t>
            </a:r>
            <a:endParaRPr lang="en-I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2240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6969086" cy="799741"/>
          </a:xfrm>
        </p:spPr>
        <p:txBody>
          <a:bodyPr>
            <a:normAutofit fontScale="90000"/>
          </a:bodyPr>
          <a:lstStyle/>
          <a:p>
            <a:r>
              <a:rPr lang="en-IE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TY ASSESSMENT &amp; CREDIT SYSTEM</a:t>
            </a:r>
            <a:endParaRPr lang="en-IE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55371" y="1972703"/>
            <a:ext cx="2860766" cy="576262"/>
          </a:xfrm>
        </p:spPr>
        <p:txBody>
          <a:bodyPr/>
          <a:lstStyle/>
          <a:p>
            <a:r>
              <a:rPr lang="en-IE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TY ASSESSMENT</a:t>
            </a:r>
            <a:endParaRPr lang="en-IE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0606" y="2548966"/>
            <a:ext cx="4323805" cy="3354060"/>
          </a:xfrm>
        </p:spPr>
        <p:txBody>
          <a:bodyPr/>
          <a:lstStyle/>
          <a:p>
            <a:r>
              <a:rPr lang="en-IE" dirty="0" smtClean="0"/>
              <a:t>Portfolio Assessment</a:t>
            </a:r>
          </a:p>
          <a:p>
            <a:r>
              <a:rPr lang="en-IE" dirty="0" smtClean="0"/>
              <a:t>Oral/aural assessment</a:t>
            </a:r>
          </a:p>
          <a:p>
            <a:r>
              <a:rPr lang="en-IE" dirty="0" smtClean="0"/>
              <a:t>Project work</a:t>
            </a:r>
          </a:p>
          <a:p>
            <a:r>
              <a:rPr lang="en-IE" dirty="0" smtClean="0"/>
              <a:t>Self-assessment</a:t>
            </a:r>
          </a:p>
          <a:p>
            <a:r>
              <a:rPr lang="en-IE" dirty="0" smtClean="0"/>
              <a:t>Peer-assessment</a:t>
            </a:r>
          </a:p>
          <a:p>
            <a:r>
              <a:rPr lang="en-IE" dirty="0" smtClean="0"/>
              <a:t>Written/practical class tests</a:t>
            </a:r>
          </a:p>
          <a:p>
            <a:r>
              <a:rPr lang="en-IE" dirty="0" smtClean="0"/>
              <a:t>Skills assessment</a:t>
            </a:r>
            <a:endParaRPr lang="en-I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166957" y="1969475"/>
            <a:ext cx="4338673" cy="576262"/>
          </a:xfrm>
        </p:spPr>
        <p:txBody>
          <a:bodyPr/>
          <a:lstStyle/>
          <a:p>
            <a:r>
              <a:rPr lang="en-IE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TY CREDIT SYSTEM</a:t>
            </a:r>
            <a:endParaRPr lang="en-IE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939872488"/>
              </p:ext>
            </p:extLst>
          </p:nvPr>
        </p:nvGraphicFramePr>
        <p:xfrm>
          <a:off x="5590902" y="2546350"/>
          <a:ext cx="6439989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1235">
                  <a:extLst>
                    <a:ext uri="{9D8B030D-6E8A-4147-A177-3AD203B41FA5}">
                      <a16:colId xmlns:a16="http://schemas.microsoft.com/office/drawing/2014/main" val="2878515156"/>
                    </a:ext>
                  </a:extLst>
                </a:gridCol>
                <a:gridCol w="2063932">
                  <a:extLst>
                    <a:ext uri="{9D8B030D-6E8A-4147-A177-3AD203B41FA5}">
                      <a16:colId xmlns:a16="http://schemas.microsoft.com/office/drawing/2014/main" val="3801397266"/>
                    </a:ext>
                  </a:extLst>
                </a:gridCol>
                <a:gridCol w="2664822">
                  <a:extLst>
                    <a:ext uri="{9D8B030D-6E8A-4147-A177-3AD203B41FA5}">
                      <a16:colId xmlns:a16="http://schemas.microsoft.com/office/drawing/2014/main" val="1224899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IE" sz="2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 total there are 500 credits to be awarded</a:t>
                      </a:r>
                      <a:endParaRPr lang="en-IE" sz="2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68137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E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Credits</a:t>
                      </a:r>
                      <a:endParaRPr lang="en-IE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Percentage</a:t>
                      </a:r>
                      <a:endParaRPr lang="en-IE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Grade Awarded</a:t>
                      </a:r>
                      <a:endParaRPr lang="en-IE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94183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E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375-500</a:t>
                      </a:r>
                      <a:endParaRPr lang="en-IE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75-100%</a:t>
                      </a:r>
                      <a:endParaRPr lang="en-IE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Distinction</a:t>
                      </a:r>
                      <a:endParaRPr lang="en-IE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56509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E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250-374</a:t>
                      </a:r>
                      <a:endParaRPr lang="en-IE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50-74%</a:t>
                      </a:r>
                      <a:endParaRPr lang="en-IE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Merit</a:t>
                      </a:r>
                      <a:endParaRPr lang="en-IE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82042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E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150-249</a:t>
                      </a:r>
                      <a:endParaRPr lang="en-IE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30-49%</a:t>
                      </a:r>
                      <a:endParaRPr lang="en-IE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Pass</a:t>
                      </a:r>
                      <a:endParaRPr lang="en-IE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6278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IE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0-149</a:t>
                      </a:r>
                      <a:endParaRPr lang="en-IE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&lt;30%</a:t>
                      </a:r>
                      <a:endParaRPr lang="en-IE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Fail</a:t>
                      </a:r>
                      <a:endParaRPr lang="en-IE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0315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85823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6" y="624110"/>
            <a:ext cx="5401544" cy="760553"/>
          </a:xfrm>
        </p:spPr>
        <p:txBody>
          <a:bodyPr>
            <a:normAutofit/>
          </a:bodyPr>
          <a:lstStyle/>
          <a:p>
            <a:r>
              <a:rPr lang="en-IE" sz="4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TY WORK EXPERIENCE</a:t>
            </a:r>
            <a:endParaRPr lang="en-IE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9166" y="3030583"/>
            <a:ext cx="10702834" cy="2664822"/>
          </a:xfrm>
        </p:spPr>
        <p:txBody>
          <a:bodyPr>
            <a:normAutofit/>
          </a:bodyPr>
          <a:lstStyle/>
          <a:p>
            <a:r>
              <a:rPr lang="en-I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Two weeks in February (preceding the mid-term break)</a:t>
            </a:r>
          </a:p>
          <a:p>
            <a:r>
              <a:rPr lang="en-I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Students are responsible for finding their own work placement</a:t>
            </a:r>
          </a:p>
          <a:p>
            <a:r>
              <a:rPr lang="en-I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Book placements early as there is a high demand</a:t>
            </a:r>
          </a:p>
          <a:p>
            <a:r>
              <a:rPr lang="en-I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A variety of placements is recommended</a:t>
            </a:r>
          </a:p>
          <a:p>
            <a:r>
              <a:rPr lang="en-I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Garda vetting required if working with children or vulnerable adults</a:t>
            </a:r>
            <a:endParaRPr lang="en-I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6275" y="348855"/>
            <a:ext cx="2899954" cy="2394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2636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6" y="624110"/>
            <a:ext cx="2841224" cy="773616"/>
          </a:xfrm>
        </p:spPr>
        <p:txBody>
          <a:bodyPr>
            <a:normAutofit/>
          </a:bodyPr>
          <a:lstStyle/>
          <a:p>
            <a:r>
              <a:rPr lang="en-IE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TY COST</a:t>
            </a:r>
            <a:endParaRPr lang="en-IE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TY Fee is €300-€350</a:t>
            </a:r>
          </a:p>
          <a:p>
            <a:r>
              <a:rPr lang="en-I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Cost of international trips are extra (ranges from €500-€600)</a:t>
            </a:r>
          </a:p>
          <a:p>
            <a:r>
              <a:rPr lang="en-I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Some ad-hoc trips may incur an additional small cost</a:t>
            </a:r>
          </a:p>
          <a:p>
            <a:r>
              <a:rPr lang="en-I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Home economics ingredients</a:t>
            </a:r>
          </a:p>
          <a:p>
            <a:endParaRPr lang="en-I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HFCS commits to being flexible and transparent regarding costs. We will strive to achieve a balance between a richly rewarding programme and value for money.</a:t>
            </a:r>
            <a:endParaRPr lang="en-I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4882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5506047" cy="708301"/>
          </a:xfrm>
        </p:spPr>
        <p:txBody>
          <a:bodyPr/>
          <a:lstStyle/>
          <a:p>
            <a:r>
              <a:rPr lang="en-IE" dirty="0">
                <a:latin typeface="Calibri" panose="020F0502020204030204" pitchFamily="34" charset="0"/>
                <a:cs typeface="Calibri" panose="020F0502020204030204" pitchFamily="34" charset="0"/>
              </a:rPr>
              <a:t>Activities/Projects/Outings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E" sz="2000" dirty="0">
                <a:latin typeface="Calibri" panose="020F0502020204030204" pitchFamily="34" charset="0"/>
                <a:cs typeface="Calibri" panose="020F0502020204030204" pitchFamily="34" charset="0"/>
              </a:rPr>
              <a:t>Retreat – Avon </a:t>
            </a:r>
            <a:r>
              <a:rPr lang="en-I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Ri</a:t>
            </a:r>
            <a:endParaRPr lang="en-I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E" sz="2000" dirty="0">
                <a:latin typeface="Calibri" panose="020F0502020204030204" pitchFamily="34" charset="0"/>
                <a:cs typeface="Calibri" panose="020F0502020204030204" pitchFamily="34" charset="0"/>
              </a:rPr>
              <a:t>TY EXPO RDS</a:t>
            </a:r>
          </a:p>
          <a:p>
            <a:r>
              <a:rPr lang="en-IE" sz="2000" dirty="0">
                <a:latin typeface="Calibri" panose="020F0502020204030204" pitchFamily="34" charset="0"/>
                <a:cs typeface="Calibri" panose="020F0502020204030204" pitchFamily="34" charset="0"/>
              </a:rPr>
              <a:t>Local Community Involvement – Localise</a:t>
            </a:r>
          </a:p>
          <a:p>
            <a:r>
              <a:rPr lang="en-IE" sz="2000" dirty="0">
                <a:latin typeface="Calibri" panose="020F0502020204030204" pitchFamily="34" charset="0"/>
                <a:cs typeface="Calibri" panose="020F0502020204030204" pitchFamily="34" charset="0"/>
              </a:rPr>
              <a:t>Go Quest</a:t>
            </a:r>
          </a:p>
          <a:p>
            <a:r>
              <a:rPr lang="en-I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Gaisce</a:t>
            </a:r>
            <a:endParaRPr lang="en-I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E" sz="2000" dirty="0">
                <a:latin typeface="Calibri" panose="020F0502020204030204" pitchFamily="34" charset="0"/>
                <a:cs typeface="Calibri" panose="020F0502020204030204" pitchFamily="34" charset="0"/>
              </a:rPr>
              <a:t>Bowling</a:t>
            </a:r>
          </a:p>
          <a:p>
            <a:r>
              <a:rPr lang="en-IE" sz="2000" dirty="0">
                <a:latin typeface="Calibri" panose="020F0502020204030204" pitchFamily="34" charset="0"/>
                <a:cs typeface="Calibri" panose="020F0502020204030204" pitchFamily="34" charset="0"/>
              </a:rPr>
              <a:t>Shoe Box Appeal</a:t>
            </a:r>
          </a:p>
          <a:p>
            <a:r>
              <a:rPr lang="en-IE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Barista Course</a:t>
            </a:r>
          </a:p>
          <a:p>
            <a:r>
              <a:rPr lang="en-IE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Science Week demonstration for HFCS National School</a:t>
            </a:r>
            <a:endParaRPr lang="en-I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I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E" sz="2200" dirty="0">
                <a:latin typeface="Calibri" panose="020F0502020204030204" pitchFamily="34" charset="0"/>
                <a:cs typeface="Calibri" panose="020F0502020204030204" pitchFamily="34" charset="0"/>
              </a:rPr>
              <a:t>Dublin Zoo</a:t>
            </a:r>
          </a:p>
          <a:p>
            <a:r>
              <a:rPr lang="en-IE" sz="2200" dirty="0">
                <a:latin typeface="Calibri" panose="020F0502020204030204" pitchFamily="34" charset="0"/>
                <a:cs typeface="Calibri" panose="020F0502020204030204" pitchFamily="34" charset="0"/>
              </a:rPr>
              <a:t>Gaeltacht</a:t>
            </a:r>
          </a:p>
          <a:p>
            <a:r>
              <a:rPr lang="en-IE" sz="2200" dirty="0">
                <a:latin typeface="Calibri" panose="020F0502020204030204" pitchFamily="34" charset="0"/>
                <a:cs typeface="Calibri" panose="020F0502020204030204" pitchFamily="34" charset="0"/>
              </a:rPr>
              <a:t>Focus Ireland Sleep-Out</a:t>
            </a:r>
          </a:p>
          <a:p>
            <a:r>
              <a:rPr lang="en-IE" sz="2200" dirty="0">
                <a:latin typeface="Calibri" panose="020F0502020204030204" pitchFamily="34" charset="0"/>
                <a:cs typeface="Calibri" panose="020F0502020204030204" pitchFamily="34" charset="0"/>
              </a:rPr>
              <a:t>Darkness Into Light</a:t>
            </a:r>
          </a:p>
          <a:p>
            <a:r>
              <a:rPr lang="en-IE" sz="2200" dirty="0">
                <a:latin typeface="Calibri" panose="020F0502020204030204" pitchFamily="34" charset="0"/>
                <a:cs typeface="Calibri" panose="020F0502020204030204" pitchFamily="34" charset="0"/>
              </a:rPr>
              <a:t>Forensics</a:t>
            </a:r>
          </a:p>
          <a:p>
            <a:r>
              <a:rPr lang="en-IE" sz="2200" dirty="0">
                <a:latin typeface="Calibri" panose="020F0502020204030204" pitchFamily="34" charset="0"/>
                <a:cs typeface="Calibri" panose="020F0502020204030204" pitchFamily="34" charset="0"/>
              </a:rPr>
              <a:t>School of Life</a:t>
            </a:r>
          </a:p>
          <a:p>
            <a:r>
              <a:rPr lang="en-IE" sz="2200" dirty="0">
                <a:latin typeface="Calibri" panose="020F0502020204030204" pitchFamily="34" charset="0"/>
                <a:cs typeface="Calibri" panose="020F0502020204030204" pitchFamily="34" charset="0"/>
              </a:rPr>
              <a:t>STG Development Education Day with our Primary Schools</a:t>
            </a:r>
          </a:p>
          <a:p>
            <a:r>
              <a:rPr lang="en-IE" sz="2200" dirty="0">
                <a:latin typeface="Calibri" panose="020F0502020204030204" pitchFamily="34" charset="0"/>
                <a:cs typeface="Calibri" panose="020F0502020204030204" pitchFamily="34" charset="0"/>
              </a:rPr>
              <a:t>Amber Flag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150420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1760" y="624110"/>
            <a:ext cx="8852852" cy="786679"/>
          </a:xfrm>
        </p:spPr>
        <p:txBody>
          <a:bodyPr>
            <a:normAutofit fontScale="90000"/>
          </a:bodyPr>
          <a:lstStyle/>
          <a:p>
            <a:r>
              <a:rPr lang="en-IE" sz="4900" b="1" dirty="0">
                <a:latin typeface="Calibri" panose="020F0502020204030204" pitchFamily="34" charset="0"/>
                <a:cs typeface="Calibri" panose="020F0502020204030204" pitchFamily="34" charset="0"/>
              </a:rPr>
              <a:t>Senior Cycle Courses</a:t>
            </a:r>
            <a:r>
              <a:rPr lang="en-IE" b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IE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IE" b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IE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IE" b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IE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  <a:t>Leaving Certificate (LC) </a:t>
            </a: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  <a:t>Leaving Certificate Applied (LCA)</a:t>
            </a:r>
            <a:b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  <a:t>Transition Year (TY) (optional)</a:t>
            </a:r>
          </a:p>
        </p:txBody>
      </p:sp>
      <p:pic>
        <p:nvPicPr>
          <p:cNvPr id="1026" name="Picture 2" descr="Introduce Sales Promotion Into The Consumer Decision Making Process  (Including 3 Touchpoint Strategies) - Sales Promotion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1186" y="3357154"/>
            <a:ext cx="2604683" cy="3043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789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4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Who Should Do TY?</a:t>
            </a:r>
            <a:endParaRPr lang="en-IE" sz="4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913016"/>
            <a:ext cx="7599817" cy="2998205"/>
          </a:xfrm>
        </p:spPr>
        <p:txBody>
          <a:bodyPr>
            <a:noAutofit/>
          </a:bodyPr>
          <a:lstStyle/>
          <a:p>
            <a:r>
              <a:rPr lang="en-IE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Someone who is still undecided about their future and wants time to decide</a:t>
            </a:r>
          </a:p>
          <a:p>
            <a:r>
              <a:rPr lang="en-IE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Someone who wants a chance to build up their CV</a:t>
            </a:r>
          </a:p>
          <a:p>
            <a:r>
              <a:rPr lang="en-IE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Someone who wants to become more confident, mature &amp; independent</a:t>
            </a:r>
          </a:p>
          <a:p>
            <a:r>
              <a:rPr lang="en-IE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Someone who is young in the year group</a:t>
            </a:r>
          </a:p>
          <a:p>
            <a:r>
              <a:rPr lang="en-IE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Someone who is willing to get involved in group activities and project work</a:t>
            </a:r>
          </a:p>
          <a:p>
            <a:r>
              <a:rPr lang="en-IE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Someone who wants to gain additional skills</a:t>
            </a:r>
            <a:endParaRPr lang="en-I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0594" y="222069"/>
            <a:ext cx="1907178" cy="2573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9435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8194" y="5073575"/>
            <a:ext cx="71897" cy="641946"/>
          </a:xfrm>
        </p:spPr>
        <p:txBody>
          <a:bodyPr>
            <a:normAutofit/>
          </a:bodyPr>
          <a:lstStyle/>
          <a:p>
            <a:endParaRPr lang="en-IE" sz="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1" y="822960"/>
            <a:ext cx="9091748" cy="3775166"/>
          </a:xfrm>
        </p:spPr>
        <p:txBody>
          <a:bodyPr>
            <a:normAutofit/>
          </a:bodyPr>
          <a:lstStyle/>
          <a:p>
            <a:r>
              <a:rPr lang="en-I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Thank you for </a:t>
            </a:r>
            <a:r>
              <a:rPr lang="en-I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watching/reading/listening to </a:t>
            </a:r>
            <a:r>
              <a:rPr lang="en-IE" sz="2400" smtClean="0">
                <a:latin typeface="Calibri" panose="020F0502020204030204" pitchFamily="34" charset="0"/>
                <a:cs typeface="Calibri" panose="020F0502020204030204" pitchFamily="34" charset="0"/>
              </a:rPr>
              <a:t>this presentation</a:t>
            </a:r>
            <a:endParaRPr lang="en-IE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We hope that we have provided you with some information to help you make the correct decision regarding Senior Cycle</a:t>
            </a:r>
          </a:p>
          <a:p>
            <a:r>
              <a:rPr lang="en-I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Year Heads will be visiting Third and TY classes over the coming days to support students</a:t>
            </a:r>
          </a:p>
          <a:p>
            <a:r>
              <a:rPr lang="en-I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We encourage students to talk to the Career Guidance Dept., their teachers and their parents/guardians to get advice</a:t>
            </a:r>
          </a:p>
          <a:p>
            <a:r>
              <a:rPr lang="en-I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Please email </a:t>
            </a:r>
            <a:r>
              <a:rPr lang="en-IE" sz="2400" dirty="0" smtClean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info@hfcs.ie</a:t>
            </a:r>
            <a:r>
              <a:rPr lang="en-I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if you have any further questions </a:t>
            </a:r>
          </a:p>
          <a:p>
            <a:endParaRPr lang="en-IE" dirty="0"/>
          </a:p>
        </p:txBody>
      </p:sp>
      <p:pic>
        <p:nvPicPr>
          <p:cNvPr id="2050" name="Picture 2" descr="Thank you – Parish of Kilmov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286" y="5028788"/>
            <a:ext cx="4297680" cy="1894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7132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4400" dirty="0">
                <a:latin typeface="Calibri" panose="020F0502020204030204" pitchFamily="34" charset="0"/>
                <a:cs typeface="Calibri" panose="020F0502020204030204" pitchFamily="34" charset="0"/>
              </a:rPr>
              <a:t>Senior Cycle Application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E" sz="2000" b="1" dirty="0"/>
              <a:t>Current Third Year and TY students are guaranteed a place on a Senior Cycle programme, but they must apply for the Senior Cycle course of their choice</a:t>
            </a:r>
          </a:p>
          <a:p>
            <a:r>
              <a:rPr lang="en-IE" sz="2000" b="1" dirty="0">
                <a:solidFill>
                  <a:srgbClr val="FF0000"/>
                </a:solidFill>
              </a:rPr>
              <a:t>Application deadline is Friday, </a:t>
            </a:r>
            <a:r>
              <a:rPr lang="en-IE" sz="2000" b="1" dirty="0" smtClean="0">
                <a:solidFill>
                  <a:srgbClr val="FF0000"/>
                </a:solidFill>
              </a:rPr>
              <a:t>10th </a:t>
            </a:r>
            <a:r>
              <a:rPr lang="en-IE" sz="2000" b="1" dirty="0">
                <a:solidFill>
                  <a:srgbClr val="FF0000"/>
                </a:solidFill>
              </a:rPr>
              <a:t>December, </a:t>
            </a:r>
            <a:r>
              <a:rPr lang="en-IE" sz="2000" b="1" dirty="0" smtClean="0">
                <a:solidFill>
                  <a:srgbClr val="FF0000"/>
                </a:solidFill>
              </a:rPr>
              <a:t>2021</a:t>
            </a:r>
            <a:endParaRPr lang="en-IE" sz="2000" b="1" dirty="0">
              <a:solidFill>
                <a:srgbClr val="FF0000"/>
              </a:solidFill>
            </a:endParaRPr>
          </a:p>
          <a:p>
            <a:r>
              <a:rPr lang="en-IE" sz="2000" b="1" dirty="0"/>
              <a:t>Allocation of places for TY and LCA may be limited.  In the event of oversubscription, a lottery will take place</a:t>
            </a:r>
          </a:p>
          <a:p>
            <a:r>
              <a:rPr lang="en-IE" sz="2000" b="1" dirty="0"/>
              <a:t>Allocation of Fifth Year subject options will be made after students have ranked their preferences via a Microsoft </a:t>
            </a:r>
            <a:r>
              <a:rPr lang="en-IE" sz="2000" b="1" dirty="0" smtClean="0"/>
              <a:t>Form which will be sent to the student’s Microsoft 365 account</a:t>
            </a:r>
            <a:endParaRPr lang="en-IE" sz="2000" b="1" dirty="0"/>
          </a:p>
        </p:txBody>
      </p:sp>
    </p:spTree>
    <p:extLst>
      <p:ext uri="{BB962C8B-B14F-4D97-AF65-F5344CB8AC3E}">
        <p14:creationId xmlns:p14="http://schemas.microsoft.com/office/powerpoint/2010/main" val="168838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7948801" cy="1280890"/>
          </a:xfrm>
        </p:spPr>
        <p:txBody>
          <a:bodyPr/>
          <a:lstStyle/>
          <a:p>
            <a:r>
              <a:rPr lang="en-IE" dirty="0">
                <a:latin typeface="Calibri" panose="020F0502020204030204" pitchFamily="34" charset="0"/>
                <a:cs typeface="Calibri" panose="020F0502020204030204" pitchFamily="34" charset="0"/>
              </a:rPr>
              <a:t>Additional Information for Third Year Students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9062" y="1904999"/>
            <a:ext cx="8915400" cy="4391211"/>
          </a:xfrm>
        </p:spPr>
        <p:txBody>
          <a:bodyPr>
            <a:normAutofit/>
          </a:bodyPr>
          <a:lstStyle/>
          <a:p>
            <a:r>
              <a:rPr lang="en-IE" sz="2800" dirty="0">
                <a:latin typeface="Calibri" panose="020F0502020204030204" pitchFamily="34" charset="0"/>
                <a:cs typeface="Calibri" panose="020F0502020204030204" pitchFamily="34" charset="0"/>
              </a:rPr>
              <a:t>Mock </a:t>
            </a:r>
            <a:r>
              <a:rPr lang="en-IE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Examinations are scheduled to </a:t>
            </a:r>
            <a:r>
              <a:rPr lang="en-IE" sz="2800" dirty="0">
                <a:latin typeface="Calibri" panose="020F0502020204030204" pitchFamily="34" charset="0"/>
                <a:cs typeface="Calibri" panose="020F0502020204030204" pitchFamily="34" charset="0"/>
              </a:rPr>
              <a:t>take place from the </a:t>
            </a:r>
            <a:r>
              <a:rPr lang="en-IE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7</a:t>
            </a:r>
            <a:r>
              <a:rPr lang="en-IE" sz="2800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IE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– 18</a:t>
            </a:r>
            <a:r>
              <a:rPr lang="en-IE" sz="2800" baseline="30000" dirty="0" smtClean="0"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IE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February</a:t>
            </a:r>
            <a:r>
              <a:rPr lang="en-IE" sz="2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IE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2022. </a:t>
            </a:r>
            <a:endParaRPr lang="en-IE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IE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IE"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IE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0" name="Picture 2" descr="ᐈ Stress cartoons stock pictures, Royalty Free exam stress child images |  download on Depositphotos®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445" y="2800536"/>
            <a:ext cx="5715000" cy="349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8011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>
                <a:latin typeface="Calibri" panose="020F0502020204030204" pitchFamily="34" charset="0"/>
                <a:cs typeface="Calibri" panose="020F0502020204030204" pitchFamily="34" charset="0"/>
              </a:rPr>
              <a:t>Leaving Certificate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sz="2400" b="1" dirty="0">
                <a:latin typeface="Calibri" panose="020F0502020204030204" pitchFamily="34" charset="0"/>
                <a:cs typeface="Calibri" panose="020F0502020204030204" pitchFamily="34" charset="0"/>
              </a:rPr>
              <a:t>Students usually take seven subjects for Leaving Certificate, unless they have an official exemption in a </a:t>
            </a:r>
            <a:r>
              <a:rPr lang="en-IE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subject</a:t>
            </a:r>
            <a:endParaRPr lang="en-IE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E" sz="2400" b="1" dirty="0">
                <a:latin typeface="Calibri" panose="020F0502020204030204" pitchFamily="34" charset="0"/>
                <a:cs typeface="Calibri" panose="020F0502020204030204" pitchFamily="34" charset="0"/>
              </a:rPr>
              <a:t>Typically, students take the following subjects:</a:t>
            </a:r>
          </a:p>
          <a:p>
            <a:r>
              <a:rPr lang="en-IE" sz="2400" b="1" dirty="0">
                <a:latin typeface="Calibri" panose="020F0502020204030204" pitchFamily="34" charset="0"/>
                <a:cs typeface="Calibri" panose="020F0502020204030204" pitchFamily="34" charset="0"/>
              </a:rPr>
              <a:t>English, Irish, Maths,</a:t>
            </a:r>
          </a:p>
          <a:p>
            <a:r>
              <a:rPr lang="en-IE" sz="2400" b="1" dirty="0">
                <a:latin typeface="Calibri" panose="020F0502020204030204" pitchFamily="34" charset="0"/>
                <a:cs typeface="Calibri" panose="020F0502020204030204" pitchFamily="34" charset="0"/>
              </a:rPr>
              <a:t>French OR German OR Art (if they chose art instead of a language at JC)</a:t>
            </a:r>
          </a:p>
          <a:p>
            <a:r>
              <a:rPr lang="en-IE" sz="2400" b="1" dirty="0">
                <a:latin typeface="Calibri" panose="020F0502020204030204" pitchFamily="34" charset="0"/>
                <a:cs typeface="Calibri" panose="020F0502020204030204" pitchFamily="34" charset="0"/>
              </a:rPr>
              <a:t>Three other subjects from the following list: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72607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>
                <a:latin typeface="Calibri" panose="020F0502020204030204" pitchFamily="34" charset="0"/>
                <a:cs typeface="Calibri" panose="020F0502020204030204" pitchFamily="34" charset="0"/>
              </a:rPr>
              <a:t>Subjects Taken for Leaving Certificate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BB2C0E0-8517-4B8F-8604-60FE0D97EA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8836905"/>
              </p:ext>
            </p:extLst>
          </p:nvPr>
        </p:nvGraphicFramePr>
        <p:xfrm>
          <a:off x="2589213" y="1672045"/>
          <a:ext cx="8279084" cy="45224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9771">
                  <a:extLst>
                    <a:ext uri="{9D8B030D-6E8A-4147-A177-3AD203B41FA5}">
                      <a16:colId xmlns:a16="http://schemas.microsoft.com/office/drawing/2014/main" val="4159013573"/>
                    </a:ext>
                  </a:extLst>
                </a:gridCol>
                <a:gridCol w="2069771">
                  <a:extLst>
                    <a:ext uri="{9D8B030D-6E8A-4147-A177-3AD203B41FA5}">
                      <a16:colId xmlns:a16="http://schemas.microsoft.com/office/drawing/2014/main" val="476903069"/>
                    </a:ext>
                  </a:extLst>
                </a:gridCol>
                <a:gridCol w="2069771">
                  <a:extLst>
                    <a:ext uri="{9D8B030D-6E8A-4147-A177-3AD203B41FA5}">
                      <a16:colId xmlns:a16="http://schemas.microsoft.com/office/drawing/2014/main" val="1932498319"/>
                    </a:ext>
                  </a:extLst>
                </a:gridCol>
                <a:gridCol w="2069771">
                  <a:extLst>
                    <a:ext uri="{9D8B030D-6E8A-4147-A177-3AD203B41FA5}">
                      <a16:colId xmlns:a16="http://schemas.microsoft.com/office/drawing/2014/main" val="2825986838"/>
                    </a:ext>
                  </a:extLst>
                </a:gridCol>
              </a:tblGrid>
              <a:tr h="855255">
                <a:tc>
                  <a:txBody>
                    <a:bodyPr/>
                    <a:lstStyle/>
                    <a:p>
                      <a:r>
                        <a:rPr lang="en-IE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Biology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Economics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Home Economics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20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Politics and Society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1016486"/>
                  </a:ext>
                </a:extLst>
              </a:tr>
              <a:tr h="855255">
                <a:tc>
                  <a:txBody>
                    <a:bodyPr/>
                    <a:lstStyle/>
                    <a:p>
                      <a:r>
                        <a:rPr lang="en-IE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Chemistry 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Construction Studies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Art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Computer Science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0944121"/>
                  </a:ext>
                </a:extLst>
              </a:tr>
              <a:tr h="1280885">
                <a:tc>
                  <a:txBody>
                    <a:bodyPr/>
                    <a:lstStyle/>
                    <a:p>
                      <a:r>
                        <a:rPr lang="en-IE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Physics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Engineering 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Music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Leaving Certificate Physical </a:t>
                      </a:r>
                      <a:r>
                        <a:rPr lang="en-IE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Education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7564942"/>
                  </a:ext>
                </a:extLst>
              </a:tr>
              <a:tr h="992777">
                <a:tc>
                  <a:txBody>
                    <a:bodyPr/>
                    <a:lstStyle/>
                    <a:p>
                      <a:r>
                        <a:rPr lang="en-IE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Business 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200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Design &amp; Communication Graphics</a:t>
                      </a:r>
                      <a:endParaRPr lang="en-IE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History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5512810"/>
                  </a:ext>
                </a:extLst>
              </a:tr>
              <a:tr h="495506">
                <a:tc>
                  <a:txBody>
                    <a:bodyPr/>
                    <a:lstStyle/>
                    <a:p>
                      <a:r>
                        <a:rPr lang="en-IE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Accounting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Technology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E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Geography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IE" sz="2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40415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14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301499" cy="838930"/>
          </a:xfrm>
        </p:spPr>
        <p:txBody>
          <a:bodyPr/>
          <a:lstStyle/>
          <a:p>
            <a:r>
              <a:rPr lang="en-IE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Practical, Project, Oral &amp; Exam Information</a:t>
            </a:r>
            <a:endParaRPr lang="en-IE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8720" y="1463040"/>
            <a:ext cx="4781006" cy="4585063"/>
          </a:xfrm>
        </p:spPr>
        <p:txBody>
          <a:bodyPr>
            <a:normAutofit fontScale="92500" lnSpcReduction="20000"/>
          </a:bodyPr>
          <a:lstStyle/>
          <a:p>
            <a:r>
              <a:rPr lang="en-IE" dirty="0" smtClean="0">
                <a:latin typeface="Calibri" panose="020F0502020204030204" pitchFamily="34" charset="0"/>
                <a:cs typeface="Calibri" panose="020F0502020204030204" pitchFamily="34" charset="0"/>
              </a:rPr>
              <a:t>English – 100% Written Exam</a:t>
            </a:r>
          </a:p>
          <a:p>
            <a:r>
              <a:rPr lang="en-IE" dirty="0" smtClean="0">
                <a:latin typeface="Calibri" panose="020F0502020204030204" pitchFamily="34" charset="0"/>
                <a:cs typeface="Calibri" panose="020F0502020204030204" pitchFamily="34" charset="0"/>
              </a:rPr>
              <a:t>Maths – 100% Written Exam (25 points for H6 or higher at Higher Level)</a:t>
            </a:r>
          </a:p>
          <a:p>
            <a:r>
              <a:rPr lang="en-IE" dirty="0" smtClean="0">
                <a:latin typeface="Calibri" panose="020F0502020204030204" pitchFamily="34" charset="0"/>
                <a:cs typeface="Calibri" panose="020F0502020204030204" pitchFamily="34" charset="0"/>
              </a:rPr>
              <a:t>Irish – 40% Oral</a:t>
            </a:r>
          </a:p>
          <a:p>
            <a:r>
              <a:rPr lang="en-IE" dirty="0" smtClean="0">
                <a:latin typeface="Calibri" panose="020F0502020204030204" pitchFamily="34" charset="0"/>
                <a:cs typeface="Calibri" panose="020F0502020204030204" pitchFamily="34" charset="0"/>
              </a:rPr>
              <a:t>Accounting – 100% Written Exam</a:t>
            </a:r>
          </a:p>
          <a:p>
            <a:r>
              <a:rPr lang="en-IE" dirty="0" smtClean="0">
                <a:latin typeface="Calibri" panose="020F0502020204030204" pitchFamily="34" charset="0"/>
                <a:cs typeface="Calibri" panose="020F0502020204030204" pitchFamily="34" charset="0"/>
              </a:rPr>
              <a:t>Business – 100% Written Exam</a:t>
            </a:r>
          </a:p>
          <a:p>
            <a:r>
              <a:rPr lang="en-IE" dirty="0" smtClean="0">
                <a:latin typeface="Calibri" panose="020F0502020204030204" pitchFamily="34" charset="0"/>
                <a:cs typeface="Calibri" panose="020F0502020204030204" pitchFamily="34" charset="0"/>
              </a:rPr>
              <a:t>Economics – 100% Written Exam</a:t>
            </a:r>
          </a:p>
          <a:p>
            <a:r>
              <a:rPr lang="en-IE" dirty="0" smtClean="0">
                <a:latin typeface="Calibri" panose="020F0502020204030204" pitchFamily="34" charset="0"/>
                <a:cs typeface="Calibri" panose="020F0502020204030204" pitchFamily="34" charset="0"/>
              </a:rPr>
              <a:t>Geography – 20% Field Study</a:t>
            </a:r>
          </a:p>
          <a:p>
            <a:r>
              <a:rPr lang="en-IE" dirty="0" smtClean="0">
                <a:latin typeface="Calibri" panose="020F0502020204030204" pitchFamily="34" charset="0"/>
                <a:cs typeface="Calibri" panose="020F0502020204030204" pitchFamily="34" charset="0"/>
              </a:rPr>
              <a:t>History – 20% Project</a:t>
            </a:r>
          </a:p>
          <a:p>
            <a:r>
              <a:rPr lang="en-IE" dirty="0" smtClean="0">
                <a:latin typeface="Calibri" panose="020F0502020204030204" pitchFamily="34" charset="0"/>
                <a:cs typeface="Calibri" panose="020F0502020204030204" pitchFamily="34" charset="0"/>
              </a:rPr>
              <a:t>Music – 50% Practical</a:t>
            </a:r>
          </a:p>
          <a:p>
            <a:r>
              <a:rPr lang="en-IE" dirty="0">
                <a:latin typeface="Calibri" panose="020F0502020204030204" pitchFamily="34" charset="0"/>
                <a:cs typeface="Calibri" panose="020F0502020204030204" pitchFamily="34" charset="0"/>
              </a:rPr>
              <a:t>Art – </a:t>
            </a:r>
            <a:r>
              <a:rPr lang="en-IE" dirty="0" smtClean="0">
                <a:latin typeface="Calibri" panose="020F0502020204030204" pitchFamily="34" charset="0"/>
                <a:cs typeface="Calibri" panose="020F0502020204030204" pitchFamily="34" charset="0"/>
              </a:rPr>
              <a:t>50% Project, 37.5% Art History &amp; balance Life Drawing</a:t>
            </a:r>
            <a:endParaRPr lang="en-I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E" dirty="0">
                <a:latin typeface="Calibri" panose="020F0502020204030204" pitchFamily="34" charset="0"/>
                <a:cs typeface="Calibri" panose="020F0502020204030204" pitchFamily="34" charset="0"/>
              </a:rPr>
              <a:t>French – </a:t>
            </a:r>
            <a:r>
              <a:rPr lang="en-IE" dirty="0" smtClean="0">
                <a:latin typeface="Calibri" panose="020F0502020204030204" pitchFamily="34" charset="0"/>
                <a:cs typeface="Calibri" panose="020F0502020204030204" pitchFamily="34" charset="0"/>
              </a:rPr>
              <a:t>25% Oral (HL) 20% Oral (OL)</a:t>
            </a:r>
            <a:endParaRPr lang="en-I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E" dirty="0">
                <a:latin typeface="Calibri" panose="020F0502020204030204" pitchFamily="34" charset="0"/>
                <a:cs typeface="Calibri" panose="020F0502020204030204" pitchFamily="34" charset="0"/>
              </a:rPr>
              <a:t>German </a:t>
            </a:r>
            <a:r>
              <a:rPr lang="en-IE" dirty="0" smtClean="0">
                <a:latin typeface="Calibri" panose="020F0502020204030204" pitchFamily="34" charset="0"/>
                <a:cs typeface="Calibri" panose="020F0502020204030204" pitchFamily="34" charset="0"/>
              </a:rPr>
              <a:t>– 25% Oral (HL) 20% Oral (OL)</a:t>
            </a:r>
            <a:endParaRPr lang="en-I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I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4046" y="1463040"/>
            <a:ext cx="4650377" cy="4440804"/>
          </a:xfrm>
        </p:spPr>
        <p:txBody>
          <a:bodyPr>
            <a:normAutofit fontScale="92500" lnSpcReduction="20000"/>
          </a:bodyPr>
          <a:lstStyle/>
          <a:p>
            <a:r>
              <a:rPr lang="en-IE" dirty="0" smtClean="0">
                <a:latin typeface="Calibri" panose="020F0502020204030204" pitchFamily="34" charset="0"/>
                <a:cs typeface="Calibri" panose="020F0502020204030204" pitchFamily="34" charset="0"/>
              </a:rPr>
              <a:t>Biology – 100% Written Exam</a:t>
            </a:r>
          </a:p>
          <a:p>
            <a:r>
              <a:rPr lang="en-IE" dirty="0" smtClean="0">
                <a:latin typeface="Calibri" panose="020F0502020204030204" pitchFamily="34" charset="0"/>
                <a:cs typeface="Calibri" panose="020F0502020204030204" pitchFamily="34" charset="0"/>
              </a:rPr>
              <a:t>Chemistry – 100% Written Exam</a:t>
            </a:r>
          </a:p>
          <a:p>
            <a:r>
              <a:rPr lang="en-IE" dirty="0" smtClean="0">
                <a:latin typeface="Calibri" panose="020F0502020204030204" pitchFamily="34" charset="0"/>
                <a:cs typeface="Calibri" panose="020F0502020204030204" pitchFamily="34" charset="0"/>
              </a:rPr>
              <a:t>Physics – 100% Written Exam</a:t>
            </a:r>
          </a:p>
          <a:p>
            <a:r>
              <a:rPr lang="en-IE" dirty="0" smtClean="0">
                <a:latin typeface="Calibri" panose="020F0502020204030204" pitchFamily="34" charset="0"/>
                <a:cs typeface="Calibri" panose="020F0502020204030204" pitchFamily="34" charset="0"/>
              </a:rPr>
              <a:t>Home Economics – 20% Project</a:t>
            </a:r>
          </a:p>
          <a:p>
            <a:r>
              <a:rPr lang="en-IE" dirty="0" smtClean="0">
                <a:latin typeface="Calibri" panose="020F0502020204030204" pitchFamily="34" charset="0"/>
                <a:cs typeface="Calibri" panose="020F0502020204030204" pitchFamily="34" charset="0"/>
              </a:rPr>
              <a:t>DCG – 40% Project</a:t>
            </a:r>
          </a:p>
          <a:p>
            <a:r>
              <a:rPr lang="en-IE" dirty="0" smtClean="0">
                <a:latin typeface="Calibri" panose="020F0502020204030204" pitchFamily="34" charset="0"/>
                <a:cs typeface="Calibri" panose="020F0502020204030204" pitchFamily="34" charset="0"/>
              </a:rPr>
              <a:t>Engineering – 50% Project (HL) 60% Project (OL)</a:t>
            </a:r>
          </a:p>
          <a:p>
            <a:r>
              <a:rPr lang="en-IE" dirty="0" smtClean="0">
                <a:latin typeface="Calibri" panose="020F0502020204030204" pitchFamily="34" charset="0"/>
                <a:cs typeface="Calibri" panose="020F0502020204030204" pitchFamily="34" charset="0"/>
              </a:rPr>
              <a:t>Construction Studies – 50% Project (HL) 60% Project (OL)</a:t>
            </a:r>
          </a:p>
          <a:p>
            <a:r>
              <a:rPr lang="en-IE" dirty="0" smtClean="0">
                <a:latin typeface="Calibri" panose="020F0502020204030204" pitchFamily="34" charset="0"/>
                <a:cs typeface="Calibri" panose="020F0502020204030204" pitchFamily="34" charset="0"/>
              </a:rPr>
              <a:t>Technology – 50% Project</a:t>
            </a:r>
          </a:p>
          <a:p>
            <a:r>
              <a:rPr lang="en-IE" dirty="0" smtClean="0">
                <a:latin typeface="Calibri" panose="020F0502020204030204" pitchFamily="34" charset="0"/>
                <a:cs typeface="Calibri" panose="020F0502020204030204" pitchFamily="34" charset="0"/>
              </a:rPr>
              <a:t>PE – 20% Project, 30% Performance Assessment</a:t>
            </a:r>
          </a:p>
          <a:p>
            <a:r>
              <a:rPr lang="en-IE" dirty="0" smtClean="0">
                <a:latin typeface="Calibri" panose="020F0502020204030204" pitchFamily="34" charset="0"/>
                <a:cs typeface="Calibri" panose="020F0502020204030204" pitchFamily="34" charset="0"/>
              </a:rPr>
              <a:t>Computer Science – 30% Project</a:t>
            </a:r>
          </a:p>
          <a:p>
            <a:r>
              <a:rPr lang="en-IE" dirty="0" smtClean="0">
                <a:latin typeface="Calibri" panose="020F0502020204030204" pitchFamily="34" charset="0"/>
                <a:cs typeface="Calibri" panose="020F0502020204030204" pitchFamily="34" charset="0"/>
              </a:rPr>
              <a:t>Politics &amp; Society – 20</a:t>
            </a:r>
            <a:r>
              <a:rPr lang="en-IE" smtClean="0">
                <a:latin typeface="Calibri" panose="020F0502020204030204" pitchFamily="34" charset="0"/>
                <a:cs typeface="Calibri" panose="020F0502020204030204" pitchFamily="34" charset="0"/>
              </a:rPr>
              <a:t>% Project</a:t>
            </a:r>
            <a:endParaRPr lang="en-I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21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C5074-4828-4526-85AB-D96AAD140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4000" b="1" dirty="0">
                <a:latin typeface="Calibri" panose="020F0502020204030204" pitchFamily="34" charset="0"/>
                <a:cs typeface="Calibri" panose="020F0502020204030204" pitchFamily="34" charset="0"/>
              </a:rPr>
              <a:t>Choosing Subjects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6F1AE3-A84C-41A4-B12F-59E8644307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606732"/>
            <a:ext cx="7848011" cy="2090057"/>
          </a:xfrm>
        </p:spPr>
        <p:txBody>
          <a:bodyPr/>
          <a:lstStyle/>
          <a:p>
            <a:r>
              <a:rPr lang="en-IE" sz="2000" b="1" dirty="0">
                <a:latin typeface="Calibri" panose="020F0502020204030204" pitchFamily="34" charset="0"/>
                <a:cs typeface="Calibri" panose="020F0502020204030204" pitchFamily="34" charset="0"/>
              </a:rPr>
              <a:t>Choosing 5</a:t>
            </a:r>
            <a:r>
              <a:rPr lang="en-IE" sz="20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IE" sz="2000" b="1" dirty="0">
                <a:latin typeface="Calibri" panose="020F0502020204030204" pitchFamily="34" charset="0"/>
                <a:cs typeface="Calibri" panose="020F0502020204030204" pitchFamily="34" charset="0"/>
              </a:rPr>
              <a:t> year subjects requires Research, Reflection and Decision</a:t>
            </a:r>
          </a:p>
          <a:p>
            <a:r>
              <a:rPr lang="en-IE" sz="2000" b="1" dirty="0">
                <a:latin typeface="Calibri" panose="020F0502020204030204" pitchFamily="34" charset="0"/>
                <a:cs typeface="Calibri" panose="020F0502020204030204" pitchFamily="34" charset="0"/>
              </a:rPr>
              <a:t>Students need to consider the following: </a:t>
            </a:r>
            <a:r>
              <a:rPr lang="en-IE" sz="20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Interests, Careers, Relevance and Ability </a:t>
            </a:r>
          </a:p>
          <a:p>
            <a:r>
              <a:rPr lang="en-IE" sz="2000" b="1" dirty="0">
                <a:latin typeface="Calibri" panose="020F0502020204030204" pitchFamily="34" charset="0"/>
                <a:cs typeface="Calibri" panose="020F0502020204030204" pitchFamily="34" charset="0"/>
              </a:rPr>
              <a:t>Choose subjects you have enjoyed to date and that you do well in</a:t>
            </a:r>
          </a:p>
          <a:p>
            <a:r>
              <a:rPr lang="en-IE" sz="2000" b="1" dirty="0">
                <a:latin typeface="Calibri" panose="020F0502020204030204" pitchFamily="34" charset="0"/>
                <a:cs typeface="Calibri" panose="020F0502020204030204" pitchFamily="34" charset="0"/>
              </a:rPr>
              <a:t>Never pick a subject just because your friends are doing that subject</a:t>
            </a:r>
          </a:p>
          <a:p>
            <a:endParaRPr lang="en-I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40EAC57-C946-46A5-822D-38DAB8AEB312}"/>
              </a:ext>
            </a:extLst>
          </p:cNvPr>
          <p:cNvSpPr txBox="1">
            <a:spLocks/>
          </p:cNvSpPr>
          <p:nvPr/>
        </p:nvSpPr>
        <p:spPr>
          <a:xfrm>
            <a:off x="2445520" y="4231684"/>
            <a:ext cx="8915400" cy="3005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IE" dirty="0"/>
          </a:p>
        </p:txBody>
      </p:sp>
      <p:pic>
        <p:nvPicPr>
          <p:cNvPr id="7" name="Picture 2" descr="Follow your heart but take your brain with you. – Truth Inside Of You">
            <a:extLst>
              <a:ext uri="{FF2B5EF4-FFF2-40B4-BE49-F238E27FC236}">
                <a16:creationId xmlns:a16="http://schemas.microsoft.com/office/drawing/2014/main" id="{F8D2E171-B115-46A1-AC91-C1F35CF442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12" y="3814354"/>
            <a:ext cx="7364686" cy="2555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140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1726</TotalTime>
  <Words>1428</Words>
  <Application>Microsoft Office PowerPoint</Application>
  <PresentationFormat>Widescreen</PresentationFormat>
  <Paragraphs>297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Century Gothic</vt:lpstr>
      <vt:lpstr>Wingdings 3</vt:lpstr>
      <vt:lpstr>Wisp</vt:lpstr>
      <vt:lpstr>HOLY FAMILY COMMUNITY SCHOOL</vt:lpstr>
      <vt:lpstr>SENIOR CYCLE COURSES</vt:lpstr>
      <vt:lpstr>Senior Cycle Courses   Leaving Certificate (LC)  Leaving Certificate Applied (LCA) Transition Year (TY) (optional)</vt:lpstr>
      <vt:lpstr>Senior Cycle Application Process</vt:lpstr>
      <vt:lpstr>Additional Information for Third Year Students</vt:lpstr>
      <vt:lpstr>Leaving Certificate</vt:lpstr>
      <vt:lpstr>Subjects Taken for Leaving Certificate</vt:lpstr>
      <vt:lpstr>Practical, Project, Oral &amp; Exam Information</vt:lpstr>
      <vt:lpstr>Choosing Subjects</vt:lpstr>
      <vt:lpstr>CAO Points – Maximise your points</vt:lpstr>
      <vt:lpstr>Websites and Essential Information</vt:lpstr>
      <vt:lpstr>COURSE REQUIREMENTS</vt:lpstr>
      <vt:lpstr>APPLICATION PROCESS</vt:lpstr>
      <vt:lpstr>Leaving Certificate Applied</vt:lpstr>
      <vt:lpstr>Who Should Do LCA?</vt:lpstr>
      <vt:lpstr>PowerPoint Presentation</vt:lpstr>
      <vt:lpstr>LCA COURSE STRUCTURE</vt:lpstr>
      <vt:lpstr>LCA Certification</vt:lpstr>
      <vt:lpstr>LCA WORK EXPERIENCE</vt:lpstr>
      <vt:lpstr>TRANSITION YEAR</vt:lpstr>
      <vt:lpstr>PowerPoint Presentation</vt:lpstr>
      <vt:lpstr>Once-Off Layer</vt:lpstr>
      <vt:lpstr>TY Modules / Subjects Layer</vt:lpstr>
      <vt:lpstr>LC Subject Sampling</vt:lpstr>
      <vt:lpstr>Core Subject Layer</vt:lpstr>
      <vt:lpstr>TY ASSESSMENT &amp; CREDIT SYSTEM</vt:lpstr>
      <vt:lpstr>TY WORK EXPERIENCE</vt:lpstr>
      <vt:lpstr>TY COST</vt:lpstr>
      <vt:lpstr>Activities/Projects/Outings</vt:lpstr>
      <vt:lpstr>Who Should Do TY?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HOLY FAMILY COMMUNITY SCHOOL</dc:title>
  <dc:creator>Denise O'Keeffe</dc:creator>
  <cp:lastModifiedBy>O'Keeffe, Denise</cp:lastModifiedBy>
  <cp:revision>50</cp:revision>
  <dcterms:created xsi:type="dcterms:W3CDTF">2020-11-23T14:45:22Z</dcterms:created>
  <dcterms:modified xsi:type="dcterms:W3CDTF">2021-11-24T12:42:35Z</dcterms:modified>
</cp:coreProperties>
</file>