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3"/>
  </p:sldMasterIdLst>
  <p:notesMasterIdLst>
    <p:notesMasterId r:id="rId30"/>
  </p:notesMasterIdLst>
  <p:handoutMasterIdLst>
    <p:handoutMasterId r:id="rId31"/>
  </p:handoutMasterIdLst>
  <p:sldIdLst>
    <p:sldId id="256" r:id="rId4"/>
    <p:sldId id="309" r:id="rId5"/>
    <p:sldId id="311" r:id="rId6"/>
    <p:sldId id="295" r:id="rId7"/>
    <p:sldId id="299" r:id="rId8"/>
    <p:sldId id="268" r:id="rId9"/>
    <p:sldId id="278" r:id="rId10"/>
    <p:sldId id="257" r:id="rId11"/>
    <p:sldId id="260" r:id="rId12"/>
    <p:sldId id="258" r:id="rId13"/>
    <p:sldId id="262" r:id="rId14"/>
    <p:sldId id="265" r:id="rId15"/>
    <p:sldId id="308" r:id="rId16"/>
    <p:sldId id="266" r:id="rId17"/>
    <p:sldId id="267" r:id="rId18"/>
    <p:sldId id="297" r:id="rId19"/>
    <p:sldId id="305" r:id="rId20"/>
    <p:sldId id="301" r:id="rId21"/>
    <p:sldId id="277" r:id="rId22"/>
    <p:sldId id="306" r:id="rId23"/>
    <p:sldId id="302" r:id="rId24"/>
    <p:sldId id="303" r:id="rId25"/>
    <p:sldId id="263" r:id="rId26"/>
    <p:sldId id="284" r:id="rId27"/>
    <p:sldId id="286" r:id="rId28"/>
    <p:sldId id="304"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304C4-4628-402F-B3CF-F4327BC9AAC5}"/>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2F32CC9-C1D8-43E0-B870-CDF8FB76EE14}"/>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10D35A7-9F05-4100-8302-DE7AC65B0B2E}" type="datetimeFigureOut">
              <a:rPr lang="en-US"/>
              <a:pPr>
                <a:defRPr/>
              </a:pPr>
              <a:t>10/5/2020</a:t>
            </a:fld>
            <a:endParaRPr lang="en-US"/>
          </a:p>
        </p:txBody>
      </p:sp>
      <p:sp>
        <p:nvSpPr>
          <p:cNvPr id="4" name="Footer Placeholder 3">
            <a:extLst>
              <a:ext uri="{FF2B5EF4-FFF2-40B4-BE49-F238E27FC236}">
                <a16:creationId xmlns:a16="http://schemas.microsoft.com/office/drawing/2014/main" id="{8B63B788-A59F-4004-B70F-0D3B3F695EEC}"/>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5371847-826C-4104-9AF0-26230DD1085F}"/>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426AC0B-0C77-42AB-8842-008E97FB4C4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13BA88-D9A0-42EC-A2F4-6C6CA3514989}"/>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41C2124-1680-454B-8A34-47248952D792}"/>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6D14F9B-2187-4730-A9F2-F680C7F8636A}" type="datetimeFigureOut">
              <a:rPr lang="en-US"/>
              <a:pPr>
                <a:defRPr/>
              </a:pPr>
              <a:t>10/5/2020</a:t>
            </a:fld>
            <a:endParaRPr lang="en-US"/>
          </a:p>
        </p:txBody>
      </p:sp>
      <p:sp>
        <p:nvSpPr>
          <p:cNvPr id="4" name="Slide Image Placeholder 3">
            <a:extLst>
              <a:ext uri="{FF2B5EF4-FFF2-40B4-BE49-F238E27FC236}">
                <a16:creationId xmlns:a16="http://schemas.microsoft.com/office/drawing/2014/main" id="{D7CBB54B-25E2-4411-BD74-820A20F1A101}"/>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ECE541C-9AEF-4B9B-BA99-BF7BC38B00CA}"/>
              </a:ext>
            </a:extLst>
          </p:cNvPr>
          <p:cNvSpPr>
            <a:spLocks noGrp="1"/>
          </p:cNvSpPr>
          <p:nvPr>
            <p:ph type="body" sz="quarter" idx="3"/>
          </p:nvPr>
        </p:nvSpPr>
        <p:spPr>
          <a:xfrm>
            <a:off x="700088" y="4414838"/>
            <a:ext cx="5610225" cy="41846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71A61D4-7744-4BA0-A71A-004008CF42A2}"/>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B2B75BD-34FA-4130-8B21-A5ED1D5312CA}"/>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7F97016-EB88-481E-9787-9312D365C19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F08CDFE-334A-4877-9B55-EAE702B268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3DBC41F-033A-4519-B101-72B8914F8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15364" name="Slide Number Placeholder 3">
            <a:extLst>
              <a:ext uri="{FF2B5EF4-FFF2-40B4-BE49-F238E27FC236}">
                <a16:creationId xmlns:a16="http://schemas.microsoft.com/office/drawing/2014/main" id="{2398AC7B-20EB-4454-A4A2-9F391B3E29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706B2B-F7EC-4969-A963-B12A095A524C}" type="slidenum">
              <a:rPr lang="en-US" altLang="en-US"/>
              <a:pPr>
                <a:spcBef>
                  <a:spcPct val="0"/>
                </a:spcBef>
              </a:pPr>
              <a:t>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5E5AE4A-9932-4C62-9705-2A96EEF3A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C1C8C92-145D-494E-B578-DE6519D29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22532" name="Slide Number Placeholder 3">
            <a:extLst>
              <a:ext uri="{FF2B5EF4-FFF2-40B4-BE49-F238E27FC236}">
                <a16:creationId xmlns:a16="http://schemas.microsoft.com/office/drawing/2014/main" id="{6E87A0D6-5C93-4A57-A3C3-ED15234A0B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28C778-60E5-4171-B922-3FE87173B03F}" type="slidenum">
              <a:rPr lang="en-US" altLang="en-US"/>
              <a:pPr>
                <a:spcBef>
                  <a:spcPct val="0"/>
                </a:spcBef>
              </a:pPr>
              <a:t>14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08AF746-3741-4DD2-9777-2EF5B15571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9A91FB3-3936-428F-B286-B251445C3F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24580" name="Slide Number Placeholder 3">
            <a:extLst>
              <a:ext uri="{FF2B5EF4-FFF2-40B4-BE49-F238E27FC236}">
                <a16:creationId xmlns:a16="http://schemas.microsoft.com/office/drawing/2014/main" id="{8E077424-1950-4CDA-BCE0-1099A6F39E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630E69-ECC7-43FE-B9E3-0F442A77CD40}"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F977F434-7CF4-4DAA-9486-A0110075CDB2}"/>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545408C5-7BD7-414B-A758-E63FB474BEF9}"/>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C3CD861-7896-4E56-ADED-11DCD9A8A4D1}"/>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350838AA-4FC6-4F24-B3CB-2FBDAA2FBDA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1A33A708-E422-435D-BFAB-D492BB40E0FC}"/>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7989C4D2-DB99-4A10-84BE-E0AAE96F263B}"/>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F6A41745-D50B-4952-8173-4A1B42196C78}"/>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7BB35865-5D14-403C-A879-2FAF84EA1B4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232AE435-D087-43ED-9803-F314111727B1}"/>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A63FBA0B-2178-4AA2-A10E-D1B043D02073}"/>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B544F1ED-76E5-4072-BA8C-6411320C45A9}"/>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C54BB7E4-1C5B-4F79-8D73-35E03D14DA39}"/>
              </a:ext>
            </a:extLst>
          </p:cNvPr>
          <p:cNvSpPr>
            <a:spLocks noGrp="1"/>
          </p:cNvSpPr>
          <p:nvPr>
            <p:ph type="dt" sz="half" idx="10"/>
          </p:nvPr>
        </p:nvSpPr>
        <p:spPr/>
        <p:txBody>
          <a:bodyPr/>
          <a:lstStyle>
            <a:lvl1pPr>
              <a:defRPr/>
            </a:lvl1pPr>
          </a:lstStyle>
          <a:p>
            <a:pPr>
              <a:defRPr/>
            </a:pPr>
            <a:fld id="{EA6BE3EB-1435-4486-BD41-065042217F8C}" type="datetime1">
              <a:rPr lang="en-US"/>
              <a:pPr>
                <a:defRPr/>
              </a:pPr>
              <a:t>10/5/2020</a:t>
            </a:fld>
            <a:endParaRPr lang="en-US"/>
          </a:p>
        </p:txBody>
      </p:sp>
      <p:sp>
        <p:nvSpPr>
          <p:cNvPr id="16" name="Footer Placeholder 4">
            <a:extLst>
              <a:ext uri="{FF2B5EF4-FFF2-40B4-BE49-F238E27FC236}">
                <a16:creationId xmlns:a16="http://schemas.microsoft.com/office/drawing/2014/main" id="{289E8773-030A-47BA-980D-9DA54E75ECB3}"/>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2F47176-B3A7-48BD-A9BE-95E481B46273}"/>
              </a:ext>
            </a:extLst>
          </p:cNvPr>
          <p:cNvSpPr>
            <a:spLocks noGrp="1"/>
          </p:cNvSpPr>
          <p:nvPr>
            <p:ph type="sldNum" sz="quarter" idx="12"/>
          </p:nvPr>
        </p:nvSpPr>
        <p:spPr/>
        <p:txBody>
          <a:bodyPr/>
          <a:lstStyle>
            <a:lvl1pPr>
              <a:defRPr/>
            </a:lvl1pPr>
          </a:lstStyle>
          <a:p>
            <a:fld id="{B97B8FBA-F1D8-49B3-9EB7-2E7A87446133}" type="slidenum">
              <a:rPr lang="en-US" altLang="en-US"/>
              <a:pPr/>
              <a:t>‹#›</a:t>
            </a:fld>
            <a:endParaRPr lang="en-US" altLang="en-US"/>
          </a:p>
        </p:txBody>
      </p:sp>
    </p:spTree>
    <p:extLst>
      <p:ext uri="{BB962C8B-B14F-4D97-AF65-F5344CB8AC3E}">
        <p14:creationId xmlns:p14="http://schemas.microsoft.com/office/powerpoint/2010/main" val="338655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B04751-E9A1-4387-A4BA-AFA45B3380B7}"/>
              </a:ext>
            </a:extLst>
          </p:cNvPr>
          <p:cNvSpPr>
            <a:spLocks noGrp="1"/>
          </p:cNvSpPr>
          <p:nvPr>
            <p:ph type="dt" sz="half" idx="10"/>
          </p:nvPr>
        </p:nvSpPr>
        <p:spPr/>
        <p:txBody>
          <a:bodyPr/>
          <a:lstStyle>
            <a:lvl1pPr>
              <a:defRPr/>
            </a:lvl1pPr>
          </a:lstStyle>
          <a:p>
            <a:pPr>
              <a:defRPr/>
            </a:pPr>
            <a:fld id="{6E266FBD-61E3-4C11-B466-0312B6D4DBF6}" type="datetime1">
              <a:rPr lang="en-US"/>
              <a:pPr>
                <a:defRPr/>
              </a:pPr>
              <a:t>10/5/2020</a:t>
            </a:fld>
            <a:endParaRPr lang="en-US"/>
          </a:p>
        </p:txBody>
      </p:sp>
      <p:sp>
        <p:nvSpPr>
          <p:cNvPr id="5" name="Footer Placeholder 4">
            <a:extLst>
              <a:ext uri="{FF2B5EF4-FFF2-40B4-BE49-F238E27FC236}">
                <a16:creationId xmlns:a16="http://schemas.microsoft.com/office/drawing/2014/main" id="{E88A0AE9-BCB5-401A-B3A1-7848C35FCC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8FB00B-9BF4-492B-81F8-A20836D5EE28}"/>
              </a:ext>
            </a:extLst>
          </p:cNvPr>
          <p:cNvSpPr>
            <a:spLocks noGrp="1"/>
          </p:cNvSpPr>
          <p:nvPr>
            <p:ph type="sldNum" sz="quarter" idx="12"/>
          </p:nvPr>
        </p:nvSpPr>
        <p:spPr/>
        <p:txBody>
          <a:bodyPr/>
          <a:lstStyle>
            <a:lvl1pPr>
              <a:defRPr/>
            </a:lvl1pPr>
          </a:lstStyle>
          <a:p>
            <a:fld id="{C51598EB-AD13-4C43-A4AD-EE3A38B2708A}" type="slidenum">
              <a:rPr lang="en-US" altLang="en-US"/>
              <a:pPr/>
              <a:t>‹#›</a:t>
            </a:fld>
            <a:endParaRPr lang="en-US" altLang="en-US"/>
          </a:p>
        </p:txBody>
      </p:sp>
    </p:spTree>
    <p:extLst>
      <p:ext uri="{BB962C8B-B14F-4D97-AF65-F5344CB8AC3E}">
        <p14:creationId xmlns:p14="http://schemas.microsoft.com/office/powerpoint/2010/main" val="12692629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E2F3F5-E4E2-440C-87D8-F7B99AD71B4A}"/>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D76A73C7-7CD1-45B8-9465-F12A23042297}"/>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0029B6C4-B234-455E-8A23-6348DBB8AD58}"/>
              </a:ext>
            </a:extLst>
          </p:cNvPr>
          <p:cNvSpPr>
            <a:spLocks noGrp="1"/>
          </p:cNvSpPr>
          <p:nvPr>
            <p:ph type="dt" sz="half" idx="14"/>
          </p:nvPr>
        </p:nvSpPr>
        <p:spPr/>
        <p:txBody>
          <a:bodyPr/>
          <a:lstStyle>
            <a:lvl1pPr>
              <a:defRPr/>
            </a:lvl1pPr>
          </a:lstStyle>
          <a:p>
            <a:pPr>
              <a:defRPr/>
            </a:pPr>
            <a:fld id="{84B27494-2C6B-414D-8575-8B91506F43BC}" type="datetime1">
              <a:rPr lang="en-US"/>
              <a:pPr>
                <a:defRPr/>
              </a:pPr>
              <a:t>10/5/2020</a:t>
            </a:fld>
            <a:endParaRPr lang="en-US"/>
          </a:p>
        </p:txBody>
      </p:sp>
      <p:sp>
        <p:nvSpPr>
          <p:cNvPr id="8" name="Footer Placeholder 4">
            <a:extLst>
              <a:ext uri="{FF2B5EF4-FFF2-40B4-BE49-F238E27FC236}">
                <a16:creationId xmlns:a16="http://schemas.microsoft.com/office/drawing/2014/main" id="{A8EC84F1-849E-4EAC-BDD7-41C34C5F201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874778-0E35-4717-8C4C-805AD29AA56A}"/>
              </a:ext>
            </a:extLst>
          </p:cNvPr>
          <p:cNvSpPr>
            <a:spLocks noGrp="1"/>
          </p:cNvSpPr>
          <p:nvPr>
            <p:ph type="sldNum" sz="quarter" idx="16"/>
          </p:nvPr>
        </p:nvSpPr>
        <p:spPr/>
        <p:txBody>
          <a:bodyPr/>
          <a:lstStyle>
            <a:lvl1pPr>
              <a:defRPr/>
            </a:lvl1pPr>
          </a:lstStyle>
          <a:p>
            <a:fld id="{CB954A4C-64AE-42C8-BBDD-549CE06FE3CB}" type="slidenum">
              <a:rPr lang="en-US" altLang="en-US"/>
              <a:pPr/>
              <a:t>‹#›</a:t>
            </a:fld>
            <a:endParaRPr lang="en-US" altLang="en-US"/>
          </a:p>
        </p:txBody>
      </p:sp>
    </p:spTree>
    <p:extLst>
      <p:ext uri="{BB962C8B-B14F-4D97-AF65-F5344CB8AC3E}">
        <p14:creationId xmlns:p14="http://schemas.microsoft.com/office/powerpoint/2010/main" val="1214431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ECA50C-FD47-4611-A633-29060387D516}"/>
              </a:ext>
            </a:extLst>
          </p:cNvPr>
          <p:cNvSpPr>
            <a:spLocks noGrp="1"/>
          </p:cNvSpPr>
          <p:nvPr>
            <p:ph type="dt" sz="half" idx="10"/>
          </p:nvPr>
        </p:nvSpPr>
        <p:spPr/>
        <p:txBody>
          <a:bodyPr/>
          <a:lstStyle>
            <a:lvl1pPr>
              <a:defRPr/>
            </a:lvl1pPr>
          </a:lstStyle>
          <a:p>
            <a:pPr>
              <a:defRPr/>
            </a:pPr>
            <a:fld id="{FE018139-D5CD-4A7F-856A-00926662E5C3}" type="datetime1">
              <a:rPr lang="en-US"/>
              <a:pPr>
                <a:defRPr/>
              </a:pPr>
              <a:t>10/5/2020</a:t>
            </a:fld>
            <a:endParaRPr lang="en-US"/>
          </a:p>
        </p:txBody>
      </p:sp>
      <p:sp>
        <p:nvSpPr>
          <p:cNvPr id="5" name="Footer Placeholder 4">
            <a:extLst>
              <a:ext uri="{FF2B5EF4-FFF2-40B4-BE49-F238E27FC236}">
                <a16:creationId xmlns:a16="http://schemas.microsoft.com/office/drawing/2014/main" id="{E1FD39AE-628A-45C3-9B9A-03DA4C5433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2527B4-C506-436A-9168-82664749FDF9}"/>
              </a:ext>
            </a:extLst>
          </p:cNvPr>
          <p:cNvSpPr>
            <a:spLocks noGrp="1"/>
          </p:cNvSpPr>
          <p:nvPr>
            <p:ph type="sldNum" sz="quarter" idx="12"/>
          </p:nvPr>
        </p:nvSpPr>
        <p:spPr/>
        <p:txBody>
          <a:bodyPr/>
          <a:lstStyle>
            <a:lvl1pPr>
              <a:defRPr/>
            </a:lvl1pPr>
          </a:lstStyle>
          <a:p>
            <a:fld id="{FF9D7B1E-71D8-48C9-8041-DEF7BCCD84A7}" type="slidenum">
              <a:rPr lang="en-US" altLang="en-US"/>
              <a:pPr/>
              <a:t>‹#›</a:t>
            </a:fld>
            <a:endParaRPr lang="en-US" altLang="en-US"/>
          </a:p>
        </p:txBody>
      </p:sp>
    </p:spTree>
    <p:extLst>
      <p:ext uri="{BB962C8B-B14F-4D97-AF65-F5344CB8AC3E}">
        <p14:creationId xmlns:p14="http://schemas.microsoft.com/office/powerpoint/2010/main" val="7509074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6C513C-599A-4890-B1A9-56FE0B15BD2D}"/>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rgbClr val="C0E474"/>
                </a:solidFill>
              </a:rPr>
              <a:t>“</a:t>
            </a:r>
          </a:p>
        </p:txBody>
      </p:sp>
      <p:sp>
        <p:nvSpPr>
          <p:cNvPr id="6" name="TextBox 5">
            <a:extLst>
              <a:ext uri="{FF2B5EF4-FFF2-40B4-BE49-F238E27FC236}">
                <a16:creationId xmlns:a16="http://schemas.microsoft.com/office/drawing/2014/main" id="{E6F1F101-C3E9-4479-BF08-84142A8C9FB5}"/>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4AC0591A-FB70-4712-AA0B-1B5590953804}"/>
              </a:ext>
            </a:extLst>
          </p:cNvPr>
          <p:cNvSpPr>
            <a:spLocks noGrp="1"/>
          </p:cNvSpPr>
          <p:nvPr>
            <p:ph type="dt" sz="half" idx="14"/>
          </p:nvPr>
        </p:nvSpPr>
        <p:spPr/>
        <p:txBody>
          <a:bodyPr/>
          <a:lstStyle>
            <a:lvl1pPr>
              <a:defRPr/>
            </a:lvl1pPr>
          </a:lstStyle>
          <a:p>
            <a:pPr>
              <a:defRPr/>
            </a:pPr>
            <a:fld id="{865D6E40-14D0-48B4-AA50-44EF68ACC8C5}" type="datetime1">
              <a:rPr lang="en-US"/>
              <a:pPr>
                <a:defRPr/>
              </a:pPr>
              <a:t>10/5/2020</a:t>
            </a:fld>
            <a:endParaRPr lang="en-US"/>
          </a:p>
        </p:txBody>
      </p:sp>
      <p:sp>
        <p:nvSpPr>
          <p:cNvPr id="8" name="Footer Placeholder 4">
            <a:extLst>
              <a:ext uri="{FF2B5EF4-FFF2-40B4-BE49-F238E27FC236}">
                <a16:creationId xmlns:a16="http://schemas.microsoft.com/office/drawing/2014/main" id="{05978E23-035E-475D-B0D9-C2A4AE628C7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8DA4404-6A35-4EFB-8E0C-61CA5B1F4759}"/>
              </a:ext>
            </a:extLst>
          </p:cNvPr>
          <p:cNvSpPr>
            <a:spLocks noGrp="1"/>
          </p:cNvSpPr>
          <p:nvPr>
            <p:ph type="sldNum" sz="quarter" idx="16"/>
          </p:nvPr>
        </p:nvSpPr>
        <p:spPr/>
        <p:txBody>
          <a:bodyPr/>
          <a:lstStyle>
            <a:lvl1pPr>
              <a:defRPr/>
            </a:lvl1pPr>
          </a:lstStyle>
          <a:p>
            <a:fld id="{588C66BF-214E-4E65-A7B7-6873BC012635}" type="slidenum">
              <a:rPr lang="en-US" altLang="en-US"/>
              <a:pPr/>
              <a:t>‹#›</a:t>
            </a:fld>
            <a:endParaRPr lang="en-US" altLang="en-US"/>
          </a:p>
        </p:txBody>
      </p:sp>
    </p:spTree>
    <p:extLst>
      <p:ext uri="{BB962C8B-B14F-4D97-AF65-F5344CB8AC3E}">
        <p14:creationId xmlns:p14="http://schemas.microsoft.com/office/powerpoint/2010/main" val="31537202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76BFB263-85E8-4C40-AC46-8A08D30AA709}"/>
              </a:ext>
            </a:extLst>
          </p:cNvPr>
          <p:cNvSpPr>
            <a:spLocks noGrp="1"/>
          </p:cNvSpPr>
          <p:nvPr>
            <p:ph type="dt" sz="half" idx="14"/>
          </p:nvPr>
        </p:nvSpPr>
        <p:spPr/>
        <p:txBody>
          <a:bodyPr/>
          <a:lstStyle>
            <a:lvl1pPr>
              <a:defRPr/>
            </a:lvl1pPr>
          </a:lstStyle>
          <a:p>
            <a:pPr>
              <a:defRPr/>
            </a:pPr>
            <a:fld id="{34931DAC-DEA4-45B3-8F71-D05E032D4ED6}" type="datetime1">
              <a:rPr lang="en-US"/>
              <a:pPr>
                <a:defRPr/>
              </a:pPr>
              <a:t>10/5/2020</a:t>
            </a:fld>
            <a:endParaRPr lang="en-US"/>
          </a:p>
        </p:txBody>
      </p:sp>
      <p:sp>
        <p:nvSpPr>
          <p:cNvPr id="6" name="Footer Placeholder 4">
            <a:extLst>
              <a:ext uri="{FF2B5EF4-FFF2-40B4-BE49-F238E27FC236}">
                <a16:creationId xmlns:a16="http://schemas.microsoft.com/office/drawing/2014/main" id="{C92320DB-EA63-4136-98A8-5872ED51F6D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C850A2-D61D-4243-B4A3-A72B81305500}"/>
              </a:ext>
            </a:extLst>
          </p:cNvPr>
          <p:cNvSpPr>
            <a:spLocks noGrp="1"/>
          </p:cNvSpPr>
          <p:nvPr>
            <p:ph type="sldNum" sz="quarter" idx="16"/>
          </p:nvPr>
        </p:nvSpPr>
        <p:spPr/>
        <p:txBody>
          <a:bodyPr/>
          <a:lstStyle>
            <a:lvl1pPr>
              <a:defRPr/>
            </a:lvl1pPr>
          </a:lstStyle>
          <a:p>
            <a:fld id="{08D5302E-E389-44D1-9EA7-76E5A41C6AC8}" type="slidenum">
              <a:rPr lang="en-US" altLang="en-US"/>
              <a:pPr/>
              <a:t>‹#›</a:t>
            </a:fld>
            <a:endParaRPr lang="en-US" altLang="en-US"/>
          </a:p>
        </p:txBody>
      </p:sp>
    </p:spTree>
    <p:extLst>
      <p:ext uri="{BB962C8B-B14F-4D97-AF65-F5344CB8AC3E}">
        <p14:creationId xmlns:p14="http://schemas.microsoft.com/office/powerpoint/2010/main" val="29411875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B5BFC4-B543-4FAA-BCDE-5D80EBC91913}"/>
              </a:ext>
            </a:extLst>
          </p:cNvPr>
          <p:cNvSpPr>
            <a:spLocks noGrp="1"/>
          </p:cNvSpPr>
          <p:nvPr>
            <p:ph type="dt" sz="half" idx="10"/>
          </p:nvPr>
        </p:nvSpPr>
        <p:spPr/>
        <p:txBody>
          <a:bodyPr/>
          <a:lstStyle>
            <a:lvl1pPr>
              <a:defRPr/>
            </a:lvl1pPr>
          </a:lstStyle>
          <a:p>
            <a:pPr>
              <a:defRPr/>
            </a:pPr>
            <a:fld id="{90F1B88B-36FE-4051-A503-9CF7A7CB73F5}" type="datetime1">
              <a:rPr lang="en-US"/>
              <a:pPr>
                <a:defRPr/>
              </a:pPr>
              <a:t>10/5/2020</a:t>
            </a:fld>
            <a:endParaRPr lang="en-US"/>
          </a:p>
        </p:txBody>
      </p:sp>
      <p:sp>
        <p:nvSpPr>
          <p:cNvPr id="5" name="Footer Placeholder 4">
            <a:extLst>
              <a:ext uri="{FF2B5EF4-FFF2-40B4-BE49-F238E27FC236}">
                <a16:creationId xmlns:a16="http://schemas.microsoft.com/office/drawing/2014/main" id="{4276ABDE-EAED-4CF3-A5BD-52DB3C0B71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076271-529A-4A3C-ABBC-FFEB6858E918}"/>
              </a:ext>
            </a:extLst>
          </p:cNvPr>
          <p:cNvSpPr>
            <a:spLocks noGrp="1"/>
          </p:cNvSpPr>
          <p:nvPr>
            <p:ph type="sldNum" sz="quarter" idx="12"/>
          </p:nvPr>
        </p:nvSpPr>
        <p:spPr/>
        <p:txBody>
          <a:bodyPr/>
          <a:lstStyle>
            <a:lvl1pPr>
              <a:defRPr/>
            </a:lvl1pPr>
          </a:lstStyle>
          <a:p>
            <a:fld id="{3741D421-609C-4DB3-886E-8C22BC46E6AA}" type="slidenum">
              <a:rPr lang="en-US" altLang="en-US"/>
              <a:pPr/>
              <a:t>‹#›</a:t>
            </a:fld>
            <a:endParaRPr lang="en-US" altLang="en-US"/>
          </a:p>
        </p:txBody>
      </p:sp>
    </p:spTree>
    <p:extLst>
      <p:ext uri="{BB962C8B-B14F-4D97-AF65-F5344CB8AC3E}">
        <p14:creationId xmlns:p14="http://schemas.microsoft.com/office/powerpoint/2010/main" val="30640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98D4630-0D46-48BB-9597-A32F791A73C1}"/>
              </a:ext>
            </a:extLst>
          </p:cNvPr>
          <p:cNvSpPr>
            <a:spLocks noGrp="1"/>
          </p:cNvSpPr>
          <p:nvPr>
            <p:ph type="dt" sz="half" idx="10"/>
          </p:nvPr>
        </p:nvSpPr>
        <p:spPr/>
        <p:txBody>
          <a:bodyPr/>
          <a:lstStyle>
            <a:lvl1pPr>
              <a:defRPr/>
            </a:lvl1pPr>
          </a:lstStyle>
          <a:p>
            <a:pPr>
              <a:defRPr/>
            </a:pPr>
            <a:fld id="{BD50E389-211F-41C1-9386-081A793093DD}" type="datetime1">
              <a:rPr lang="en-US"/>
              <a:pPr>
                <a:defRPr/>
              </a:pPr>
              <a:t>10/5/2020</a:t>
            </a:fld>
            <a:endParaRPr lang="en-US"/>
          </a:p>
        </p:txBody>
      </p:sp>
      <p:sp>
        <p:nvSpPr>
          <p:cNvPr id="5" name="Footer Placeholder 4">
            <a:extLst>
              <a:ext uri="{FF2B5EF4-FFF2-40B4-BE49-F238E27FC236}">
                <a16:creationId xmlns:a16="http://schemas.microsoft.com/office/drawing/2014/main" id="{D115B050-6FFA-4448-98B8-2170BEC585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6B3722-4981-459E-9934-46578C788558}"/>
              </a:ext>
            </a:extLst>
          </p:cNvPr>
          <p:cNvSpPr>
            <a:spLocks noGrp="1"/>
          </p:cNvSpPr>
          <p:nvPr>
            <p:ph type="sldNum" sz="quarter" idx="12"/>
          </p:nvPr>
        </p:nvSpPr>
        <p:spPr/>
        <p:txBody>
          <a:bodyPr/>
          <a:lstStyle>
            <a:lvl1pPr>
              <a:defRPr/>
            </a:lvl1pPr>
          </a:lstStyle>
          <a:p>
            <a:fld id="{8E683A06-833F-43BF-A3B9-D06BACB5BDA5}" type="slidenum">
              <a:rPr lang="en-US" altLang="en-US"/>
              <a:pPr/>
              <a:t>‹#›</a:t>
            </a:fld>
            <a:endParaRPr lang="en-US" altLang="en-US"/>
          </a:p>
        </p:txBody>
      </p:sp>
    </p:spTree>
    <p:extLst>
      <p:ext uri="{BB962C8B-B14F-4D97-AF65-F5344CB8AC3E}">
        <p14:creationId xmlns:p14="http://schemas.microsoft.com/office/powerpoint/2010/main" val="232598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2D2ABD-275B-456C-AB20-F8919C93C70A}"/>
              </a:ext>
            </a:extLst>
          </p:cNvPr>
          <p:cNvSpPr>
            <a:spLocks noGrp="1"/>
          </p:cNvSpPr>
          <p:nvPr>
            <p:ph type="dt" sz="half" idx="10"/>
          </p:nvPr>
        </p:nvSpPr>
        <p:spPr/>
        <p:txBody>
          <a:bodyPr/>
          <a:lstStyle>
            <a:lvl1pPr>
              <a:defRPr/>
            </a:lvl1pPr>
          </a:lstStyle>
          <a:p>
            <a:pPr>
              <a:defRPr/>
            </a:pPr>
            <a:fld id="{19D52246-3358-4378-AE68-CB9879E74429}" type="datetime1">
              <a:rPr lang="en-US"/>
              <a:pPr>
                <a:defRPr/>
              </a:pPr>
              <a:t>10/5/2020</a:t>
            </a:fld>
            <a:endParaRPr lang="en-US"/>
          </a:p>
        </p:txBody>
      </p:sp>
      <p:sp>
        <p:nvSpPr>
          <p:cNvPr id="5" name="Footer Placeholder 4">
            <a:extLst>
              <a:ext uri="{FF2B5EF4-FFF2-40B4-BE49-F238E27FC236}">
                <a16:creationId xmlns:a16="http://schemas.microsoft.com/office/drawing/2014/main" id="{E1EB8B86-22B8-46D8-88AF-F93088C621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2D5930-0E26-45CB-87A2-D6B67DAF2464}"/>
              </a:ext>
            </a:extLst>
          </p:cNvPr>
          <p:cNvSpPr>
            <a:spLocks noGrp="1"/>
          </p:cNvSpPr>
          <p:nvPr>
            <p:ph type="sldNum" sz="quarter" idx="12"/>
          </p:nvPr>
        </p:nvSpPr>
        <p:spPr/>
        <p:txBody>
          <a:bodyPr/>
          <a:lstStyle>
            <a:lvl1pPr>
              <a:defRPr/>
            </a:lvl1pPr>
          </a:lstStyle>
          <a:p>
            <a:fld id="{AFEE66B3-0189-4F86-9D68-7430FFCC4B0F}" type="slidenum">
              <a:rPr lang="en-US" altLang="en-US"/>
              <a:pPr/>
              <a:t>‹#›</a:t>
            </a:fld>
            <a:endParaRPr lang="en-US" altLang="en-US"/>
          </a:p>
        </p:txBody>
      </p:sp>
    </p:spTree>
    <p:extLst>
      <p:ext uri="{BB962C8B-B14F-4D97-AF65-F5344CB8AC3E}">
        <p14:creationId xmlns:p14="http://schemas.microsoft.com/office/powerpoint/2010/main" val="77797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4412FB-7C43-4D7B-8DC2-0BA69044197C}"/>
              </a:ext>
            </a:extLst>
          </p:cNvPr>
          <p:cNvSpPr>
            <a:spLocks noGrp="1"/>
          </p:cNvSpPr>
          <p:nvPr>
            <p:ph type="dt" sz="half" idx="10"/>
          </p:nvPr>
        </p:nvSpPr>
        <p:spPr/>
        <p:txBody>
          <a:bodyPr/>
          <a:lstStyle>
            <a:lvl1pPr>
              <a:defRPr/>
            </a:lvl1pPr>
          </a:lstStyle>
          <a:p>
            <a:pPr>
              <a:defRPr/>
            </a:pPr>
            <a:fld id="{CC28AD1F-FC9A-4680-B680-496166DBC306}" type="datetime1">
              <a:rPr lang="en-US"/>
              <a:pPr>
                <a:defRPr/>
              </a:pPr>
              <a:t>10/5/2020</a:t>
            </a:fld>
            <a:endParaRPr lang="en-US"/>
          </a:p>
        </p:txBody>
      </p:sp>
      <p:sp>
        <p:nvSpPr>
          <p:cNvPr id="5" name="Footer Placeholder 4">
            <a:extLst>
              <a:ext uri="{FF2B5EF4-FFF2-40B4-BE49-F238E27FC236}">
                <a16:creationId xmlns:a16="http://schemas.microsoft.com/office/drawing/2014/main" id="{A3885B42-A8CE-4E1B-807A-796869A9AF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F16F11-8581-420A-A63F-3EC396FD3103}"/>
              </a:ext>
            </a:extLst>
          </p:cNvPr>
          <p:cNvSpPr>
            <a:spLocks noGrp="1"/>
          </p:cNvSpPr>
          <p:nvPr>
            <p:ph type="sldNum" sz="quarter" idx="12"/>
          </p:nvPr>
        </p:nvSpPr>
        <p:spPr/>
        <p:txBody>
          <a:bodyPr/>
          <a:lstStyle>
            <a:lvl1pPr>
              <a:defRPr/>
            </a:lvl1pPr>
          </a:lstStyle>
          <a:p>
            <a:fld id="{5B90F05E-5135-47C7-86A2-B8E6AFF5C44F}" type="slidenum">
              <a:rPr lang="en-US" altLang="en-US"/>
              <a:pPr/>
              <a:t>‹#›</a:t>
            </a:fld>
            <a:endParaRPr lang="en-US" altLang="en-US"/>
          </a:p>
        </p:txBody>
      </p:sp>
    </p:spTree>
    <p:extLst>
      <p:ext uri="{BB962C8B-B14F-4D97-AF65-F5344CB8AC3E}">
        <p14:creationId xmlns:p14="http://schemas.microsoft.com/office/powerpoint/2010/main" val="395259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07E9F77-B903-49B8-9656-D959D0E04EA0}"/>
              </a:ext>
            </a:extLst>
          </p:cNvPr>
          <p:cNvSpPr>
            <a:spLocks noGrp="1"/>
          </p:cNvSpPr>
          <p:nvPr>
            <p:ph type="dt" sz="half" idx="10"/>
          </p:nvPr>
        </p:nvSpPr>
        <p:spPr/>
        <p:txBody>
          <a:bodyPr/>
          <a:lstStyle>
            <a:lvl1pPr>
              <a:defRPr/>
            </a:lvl1pPr>
          </a:lstStyle>
          <a:p>
            <a:pPr>
              <a:defRPr/>
            </a:pPr>
            <a:fld id="{F873483A-5EFB-4C8B-816B-67B07D4FE5A7}" type="datetime1">
              <a:rPr lang="en-US"/>
              <a:pPr>
                <a:defRPr/>
              </a:pPr>
              <a:t>10/5/2020</a:t>
            </a:fld>
            <a:endParaRPr lang="en-US"/>
          </a:p>
        </p:txBody>
      </p:sp>
      <p:sp>
        <p:nvSpPr>
          <p:cNvPr id="6" name="Footer Placeholder 4">
            <a:extLst>
              <a:ext uri="{FF2B5EF4-FFF2-40B4-BE49-F238E27FC236}">
                <a16:creationId xmlns:a16="http://schemas.microsoft.com/office/drawing/2014/main" id="{53355116-54FE-4A82-838F-8576F08D63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1F0159-360B-451B-813F-C4BDBE090096}"/>
              </a:ext>
            </a:extLst>
          </p:cNvPr>
          <p:cNvSpPr>
            <a:spLocks noGrp="1"/>
          </p:cNvSpPr>
          <p:nvPr>
            <p:ph type="sldNum" sz="quarter" idx="12"/>
          </p:nvPr>
        </p:nvSpPr>
        <p:spPr/>
        <p:txBody>
          <a:bodyPr/>
          <a:lstStyle>
            <a:lvl1pPr>
              <a:defRPr/>
            </a:lvl1pPr>
          </a:lstStyle>
          <a:p>
            <a:fld id="{EBECEA9F-881C-430E-B5BD-9FB33EEC8171}" type="slidenum">
              <a:rPr lang="en-US" altLang="en-US"/>
              <a:pPr/>
              <a:t>‹#›</a:t>
            </a:fld>
            <a:endParaRPr lang="en-US" altLang="en-US"/>
          </a:p>
        </p:txBody>
      </p:sp>
    </p:spTree>
    <p:extLst>
      <p:ext uri="{BB962C8B-B14F-4D97-AF65-F5344CB8AC3E}">
        <p14:creationId xmlns:p14="http://schemas.microsoft.com/office/powerpoint/2010/main" val="25985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90A99DC-2BDC-4F83-BCAF-669724ED1B7C}"/>
              </a:ext>
            </a:extLst>
          </p:cNvPr>
          <p:cNvSpPr>
            <a:spLocks noGrp="1"/>
          </p:cNvSpPr>
          <p:nvPr>
            <p:ph type="dt" sz="half" idx="10"/>
          </p:nvPr>
        </p:nvSpPr>
        <p:spPr/>
        <p:txBody>
          <a:bodyPr/>
          <a:lstStyle>
            <a:lvl1pPr>
              <a:defRPr/>
            </a:lvl1pPr>
          </a:lstStyle>
          <a:p>
            <a:pPr>
              <a:defRPr/>
            </a:pPr>
            <a:fld id="{52E2B859-F13D-4E09-8A6E-3D065440D6D4}" type="datetime1">
              <a:rPr lang="en-US"/>
              <a:pPr>
                <a:defRPr/>
              </a:pPr>
              <a:t>10/5/2020</a:t>
            </a:fld>
            <a:endParaRPr lang="en-US"/>
          </a:p>
        </p:txBody>
      </p:sp>
      <p:sp>
        <p:nvSpPr>
          <p:cNvPr id="8" name="Footer Placeholder 4">
            <a:extLst>
              <a:ext uri="{FF2B5EF4-FFF2-40B4-BE49-F238E27FC236}">
                <a16:creationId xmlns:a16="http://schemas.microsoft.com/office/drawing/2014/main" id="{7837F472-F463-4353-AC2D-9FD6A70829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5C9CCA3-0B11-484C-B162-272A9622B6FA}"/>
              </a:ext>
            </a:extLst>
          </p:cNvPr>
          <p:cNvSpPr>
            <a:spLocks noGrp="1"/>
          </p:cNvSpPr>
          <p:nvPr>
            <p:ph type="sldNum" sz="quarter" idx="12"/>
          </p:nvPr>
        </p:nvSpPr>
        <p:spPr/>
        <p:txBody>
          <a:bodyPr/>
          <a:lstStyle>
            <a:lvl1pPr>
              <a:defRPr/>
            </a:lvl1pPr>
          </a:lstStyle>
          <a:p>
            <a:fld id="{0B870B76-DEEC-4FB8-B66D-73BCFD54D0DD}" type="slidenum">
              <a:rPr lang="en-US" altLang="en-US"/>
              <a:pPr/>
              <a:t>‹#›</a:t>
            </a:fld>
            <a:endParaRPr lang="en-US" altLang="en-US"/>
          </a:p>
        </p:txBody>
      </p:sp>
    </p:spTree>
    <p:extLst>
      <p:ext uri="{BB962C8B-B14F-4D97-AF65-F5344CB8AC3E}">
        <p14:creationId xmlns:p14="http://schemas.microsoft.com/office/powerpoint/2010/main" val="189756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4180D1C-82A7-4A32-BAD7-4A32768B7EB5}"/>
              </a:ext>
            </a:extLst>
          </p:cNvPr>
          <p:cNvSpPr>
            <a:spLocks noGrp="1"/>
          </p:cNvSpPr>
          <p:nvPr>
            <p:ph type="dt" sz="half" idx="10"/>
          </p:nvPr>
        </p:nvSpPr>
        <p:spPr/>
        <p:txBody>
          <a:bodyPr/>
          <a:lstStyle>
            <a:lvl1pPr>
              <a:defRPr/>
            </a:lvl1pPr>
          </a:lstStyle>
          <a:p>
            <a:pPr>
              <a:defRPr/>
            </a:pPr>
            <a:fld id="{3E1AA2C3-4D3E-4724-BEFA-D0F32BB41EF5}" type="datetime1">
              <a:rPr lang="en-US"/>
              <a:pPr>
                <a:defRPr/>
              </a:pPr>
              <a:t>10/5/2020</a:t>
            </a:fld>
            <a:endParaRPr lang="en-US"/>
          </a:p>
        </p:txBody>
      </p:sp>
      <p:sp>
        <p:nvSpPr>
          <p:cNvPr id="4" name="Footer Placeholder 4">
            <a:extLst>
              <a:ext uri="{FF2B5EF4-FFF2-40B4-BE49-F238E27FC236}">
                <a16:creationId xmlns:a16="http://schemas.microsoft.com/office/drawing/2014/main" id="{E078F70C-6898-4D6D-886E-57D93C2A1F5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0094A15-17D9-40A4-9F47-FA76E7E882A0}"/>
              </a:ext>
            </a:extLst>
          </p:cNvPr>
          <p:cNvSpPr>
            <a:spLocks noGrp="1"/>
          </p:cNvSpPr>
          <p:nvPr>
            <p:ph type="sldNum" sz="quarter" idx="12"/>
          </p:nvPr>
        </p:nvSpPr>
        <p:spPr/>
        <p:txBody>
          <a:bodyPr/>
          <a:lstStyle>
            <a:lvl1pPr>
              <a:defRPr/>
            </a:lvl1pPr>
          </a:lstStyle>
          <a:p>
            <a:fld id="{A76C8002-DCB9-4B6B-8ADB-758D05732487}" type="slidenum">
              <a:rPr lang="en-US" altLang="en-US"/>
              <a:pPr/>
              <a:t>‹#›</a:t>
            </a:fld>
            <a:endParaRPr lang="en-US" altLang="en-US"/>
          </a:p>
        </p:txBody>
      </p:sp>
    </p:spTree>
    <p:extLst>
      <p:ext uri="{BB962C8B-B14F-4D97-AF65-F5344CB8AC3E}">
        <p14:creationId xmlns:p14="http://schemas.microsoft.com/office/powerpoint/2010/main" val="201476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351EFF2-4700-4F98-8278-C33467FA5D3A}"/>
              </a:ext>
            </a:extLst>
          </p:cNvPr>
          <p:cNvSpPr>
            <a:spLocks noGrp="1"/>
          </p:cNvSpPr>
          <p:nvPr>
            <p:ph type="dt" sz="half" idx="10"/>
          </p:nvPr>
        </p:nvSpPr>
        <p:spPr/>
        <p:txBody>
          <a:bodyPr/>
          <a:lstStyle>
            <a:lvl1pPr>
              <a:defRPr/>
            </a:lvl1pPr>
          </a:lstStyle>
          <a:p>
            <a:pPr>
              <a:defRPr/>
            </a:pPr>
            <a:fld id="{8416F3BF-A801-426D-9F21-CFFC042B60FD}" type="datetime1">
              <a:rPr lang="en-US"/>
              <a:pPr>
                <a:defRPr/>
              </a:pPr>
              <a:t>10/5/2020</a:t>
            </a:fld>
            <a:endParaRPr lang="en-US"/>
          </a:p>
        </p:txBody>
      </p:sp>
      <p:sp>
        <p:nvSpPr>
          <p:cNvPr id="3" name="Footer Placeholder 4">
            <a:extLst>
              <a:ext uri="{FF2B5EF4-FFF2-40B4-BE49-F238E27FC236}">
                <a16:creationId xmlns:a16="http://schemas.microsoft.com/office/drawing/2014/main" id="{30092985-7C74-486F-96C2-F488595F2E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7895748-D0F9-471E-B531-10CB9895F548}"/>
              </a:ext>
            </a:extLst>
          </p:cNvPr>
          <p:cNvSpPr>
            <a:spLocks noGrp="1"/>
          </p:cNvSpPr>
          <p:nvPr>
            <p:ph type="sldNum" sz="quarter" idx="12"/>
          </p:nvPr>
        </p:nvSpPr>
        <p:spPr/>
        <p:txBody>
          <a:bodyPr/>
          <a:lstStyle>
            <a:lvl1pPr>
              <a:defRPr/>
            </a:lvl1pPr>
          </a:lstStyle>
          <a:p>
            <a:fld id="{FB13EF1D-E5CB-471C-834A-2E565C0506E5}" type="slidenum">
              <a:rPr lang="en-US" altLang="en-US"/>
              <a:pPr/>
              <a:t>‹#›</a:t>
            </a:fld>
            <a:endParaRPr lang="en-US" altLang="en-US"/>
          </a:p>
        </p:txBody>
      </p:sp>
    </p:spTree>
    <p:extLst>
      <p:ext uri="{BB962C8B-B14F-4D97-AF65-F5344CB8AC3E}">
        <p14:creationId xmlns:p14="http://schemas.microsoft.com/office/powerpoint/2010/main" val="115051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510CE01-515A-4CE2-A324-D4508DC140C1}"/>
              </a:ext>
            </a:extLst>
          </p:cNvPr>
          <p:cNvSpPr>
            <a:spLocks noGrp="1"/>
          </p:cNvSpPr>
          <p:nvPr>
            <p:ph type="dt" sz="half" idx="10"/>
          </p:nvPr>
        </p:nvSpPr>
        <p:spPr/>
        <p:txBody>
          <a:bodyPr/>
          <a:lstStyle>
            <a:lvl1pPr>
              <a:defRPr/>
            </a:lvl1pPr>
          </a:lstStyle>
          <a:p>
            <a:pPr>
              <a:defRPr/>
            </a:pPr>
            <a:fld id="{A5CCFEEA-69F7-491D-A827-2654CE6965EC}" type="datetime1">
              <a:rPr lang="en-US"/>
              <a:pPr>
                <a:defRPr/>
              </a:pPr>
              <a:t>10/5/2020</a:t>
            </a:fld>
            <a:endParaRPr lang="en-US"/>
          </a:p>
        </p:txBody>
      </p:sp>
      <p:sp>
        <p:nvSpPr>
          <p:cNvPr id="6" name="Footer Placeholder 4">
            <a:extLst>
              <a:ext uri="{FF2B5EF4-FFF2-40B4-BE49-F238E27FC236}">
                <a16:creationId xmlns:a16="http://schemas.microsoft.com/office/drawing/2014/main" id="{0E393CA1-5CAD-4FA9-88C9-A51AF8657D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B432E7-D431-4F8F-803A-C7931B182640}"/>
              </a:ext>
            </a:extLst>
          </p:cNvPr>
          <p:cNvSpPr>
            <a:spLocks noGrp="1"/>
          </p:cNvSpPr>
          <p:nvPr>
            <p:ph type="sldNum" sz="quarter" idx="12"/>
          </p:nvPr>
        </p:nvSpPr>
        <p:spPr/>
        <p:txBody>
          <a:bodyPr/>
          <a:lstStyle>
            <a:lvl1pPr>
              <a:defRPr/>
            </a:lvl1pPr>
          </a:lstStyle>
          <a:p>
            <a:fld id="{714E01D2-5CF6-4D33-8A87-E378FDD5C427}" type="slidenum">
              <a:rPr lang="en-US" altLang="en-US"/>
              <a:pPr/>
              <a:t>‹#›</a:t>
            </a:fld>
            <a:endParaRPr lang="en-US" altLang="en-US"/>
          </a:p>
        </p:txBody>
      </p:sp>
    </p:spTree>
    <p:extLst>
      <p:ext uri="{BB962C8B-B14F-4D97-AF65-F5344CB8AC3E}">
        <p14:creationId xmlns:p14="http://schemas.microsoft.com/office/powerpoint/2010/main" val="117662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C7CD688-AAE7-4694-B175-A3371CBB34F5}"/>
              </a:ext>
            </a:extLst>
          </p:cNvPr>
          <p:cNvSpPr>
            <a:spLocks noGrp="1"/>
          </p:cNvSpPr>
          <p:nvPr>
            <p:ph type="dt" sz="half" idx="10"/>
          </p:nvPr>
        </p:nvSpPr>
        <p:spPr/>
        <p:txBody>
          <a:bodyPr/>
          <a:lstStyle>
            <a:lvl1pPr>
              <a:defRPr/>
            </a:lvl1pPr>
          </a:lstStyle>
          <a:p>
            <a:pPr>
              <a:defRPr/>
            </a:pPr>
            <a:fld id="{3BD22FBF-862E-4443-A388-7806C4EE0DA5}" type="datetime1">
              <a:rPr lang="en-US"/>
              <a:pPr>
                <a:defRPr/>
              </a:pPr>
              <a:t>10/5/2020</a:t>
            </a:fld>
            <a:endParaRPr lang="en-US"/>
          </a:p>
        </p:txBody>
      </p:sp>
      <p:sp>
        <p:nvSpPr>
          <p:cNvPr id="6" name="Footer Placeholder 4">
            <a:extLst>
              <a:ext uri="{FF2B5EF4-FFF2-40B4-BE49-F238E27FC236}">
                <a16:creationId xmlns:a16="http://schemas.microsoft.com/office/drawing/2014/main" id="{0373522A-290C-4D52-8A6B-F4C1AEFF12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69BC03-59FD-4459-9EEF-E99FD1E66024}"/>
              </a:ext>
            </a:extLst>
          </p:cNvPr>
          <p:cNvSpPr>
            <a:spLocks noGrp="1"/>
          </p:cNvSpPr>
          <p:nvPr>
            <p:ph type="sldNum" sz="quarter" idx="12"/>
          </p:nvPr>
        </p:nvSpPr>
        <p:spPr/>
        <p:txBody>
          <a:bodyPr/>
          <a:lstStyle>
            <a:lvl1pPr>
              <a:defRPr/>
            </a:lvl1pPr>
          </a:lstStyle>
          <a:p>
            <a:fld id="{3704B905-7B54-4EBB-92D6-E92BF5929C8C}" type="slidenum">
              <a:rPr lang="en-US" altLang="en-US"/>
              <a:pPr/>
              <a:t>‹#›</a:t>
            </a:fld>
            <a:endParaRPr lang="en-US" altLang="en-US"/>
          </a:p>
        </p:txBody>
      </p:sp>
    </p:spTree>
    <p:extLst>
      <p:ext uri="{BB962C8B-B14F-4D97-AF65-F5344CB8AC3E}">
        <p14:creationId xmlns:p14="http://schemas.microsoft.com/office/powerpoint/2010/main" val="70064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CB7F1069-6BA1-4301-B222-7200FB1856F6}"/>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a16="http://schemas.microsoft.com/office/drawing/2014/main" id="{69041DFF-0738-4FF7-BDB4-DDCFC84939F8}"/>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796DECC-78C2-4A62-BCFD-911A9C1181D7}"/>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7139721-3321-4E1D-9CFE-11E14F7689A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CBBDF974-CF09-4415-88A5-8635AEF89CB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3E0CC9EA-561D-4ADF-B493-88E8A8B6635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662D4868-40B7-4E10-9965-508218CCB441}"/>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E0B75A1F-11EF-48BA-A3A1-78102A866DCF}"/>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B43C254-35AA-4611-AE47-2924FD2699E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FFB252D0-1A39-4B3E-B17A-3891609ED7F6}"/>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B2999109-2B27-4AD3-8123-4990B81687A0}"/>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40B76143-8A64-41E3-80A4-D119F1ADAEE3}"/>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0F26B01-9FB5-4F06-8049-80E7BFFDF2B0}"/>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DD669C-C1D0-4F1E-8B77-C89DF3567F91}"/>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a:defRPr/>
            </a:pPr>
            <a:fld id="{F874B30F-DACC-492D-8A1E-6DA389E5DEDD}" type="datetime1">
              <a:rPr lang="en-US"/>
              <a:pPr>
                <a:defRPr/>
              </a:pPr>
              <a:t>10/5/2020</a:t>
            </a:fld>
            <a:endParaRPr lang="en-US"/>
          </a:p>
        </p:txBody>
      </p:sp>
      <p:sp>
        <p:nvSpPr>
          <p:cNvPr id="5" name="Footer Placeholder 4">
            <a:extLst>
              <a:ext uri="{FF2B5EF4-FFF2-40B4-BE49-F238E27FC236}">
                <a16:creationId xmlns:a16="http://schemas.microsoft.com/office/drawing/2014/main" id="{E3D44133-F6C2-46F8-AEFA-7DC1A4C2065C}"/>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062A20A-2AB5-44AB-8A9F-397E3869C324}"/>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8B383309-2813-4B7F-926F-C871232124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48"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9" r:id="rId11"/>
    <p:sldLayoutId id="2147484444" r:id="rId12"/>
    <p:sldLayoutId id="2147484450" r:id="rId13"/>
    <p:sldLayoutId id="2147484445" r:id="rId14"/>
    <p:sldLayoutId id="2147484446" r:id="rId15"/>
    <p:sldLayoutId id="2147484447" r:id="rId16"/>
  </p:sldLayoutIdLst>
  <p:hf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C915CFF-EF0F-429D-93B5-1FE6907D86C6}"/>
              </a:ext>
            </a:extLst>
          </p:cNvPr>
          <p:cNvSpPr>
            <a:spLocks noGrp="1"/>
          </p:cNvSpPr>
          <p:nvPr>
            <p:ph type="ctrTitle"/>
          </p:nvPr>
        </p:nvSpPr>
        <p:spPr>
          <a:xfrm>
            <a:off x="1130300" y="2405063"/>
            <a:ext cx="5827713" cy="1646237"/>
          </a:xfrm>
        </p:spPr>
        <p:txBody>
          <a:bodyPr/>
          <a:lstStyle/>
          <a:p>
            <a:pPr eaLnBrk="1" hangingPunct="1"/>
            <a:r>
              <a:rPr lang="en-IE" altLang="en-US"/>
              <a:t>Holy Family Community School</a:t>
            </a:r>
            <a:endParaRPr lang="en-US" altLang="en-US"/>
          </a:p>
        </p:txBody>
      </p:sp>
      <p:sp>
        <p:nvSpPr>
          <p:cNvPr id="11267" name="Subtitle 2">
            <a:extLst>
              <a:ext uri="{FF2B5EF4-FFF2-40B4-BE49-F238E27FC236}">
                <a16:creationId xmlns:a16="http://schemas.microsoft.com/office/drawing/2014/main" id="{05EBCA80-99F1-41ED-8B9C-E6A5A7833156}"/>
              </a:ext>
            </a:extLst>
          </p:cNvPr>
          <p:cNvSpPr>
            <a:spLocks noGrp="1"/>
          </p:cNvSpPr>
          <p:nvPr>
            <p:ph type="subTitle" idx="1"/>
          </p:nvPr>
        </p:nvSpPr>
        <p:spPr>
          <a:xfrm>
            <a:off x="1130300" y="4051300"/>
            <a:ext cx="5827713" cy="1096963"/>
          </a:xfrm>
        </p:spPr>
        <p:txBody>
          <a:bodyPr rtlCol="0">
            <a:normAutofit fontScale="92500" lnSpcReduction="10000"/>
          </a:bodyPr>
          <a:lstStyle/>
          <a:p>
            <a:pPr eaLnBrk="1" fontAlgn="auto" hangingPunct="1">
              <a:lnSpc>
                <a:spcPct val="80000"/>
              </a:lnSpc>
              <a:spcAft>
                <a:spcPts val="0"/>
              </a:spcAft>
              <a:buFont typeface="Wingdings 3" charset="2"/>
              <a:buNone/>
              <a:defRPr/>
            </a:pPr>
            <a:endParaRPr lang="en-IE" altLang="en-US" sz="2500" dirty="0"/>
          </a:p>
          <a:p>
            <a:pPr eaLnBrk="1" fontAlgn="auto" hangingPunct="1">
              <a:lnSpc>
                <a:spcPct val="80000"/>
              </a:lnSpc>
              <a:spcAft>
                <a:spcPts val="0"/>
              </a:spcAft>
              <a:buFont typeface="Wingdings 3" charset="2"/>
              <a:buNone/>
              <a:defRPr/>
            </a:pPr>
            <a:r>
              <a:rPr lang="en-IE" altLang="en-US" sz="2500" dirty="0"/>
              <a:t>3</a:t>
            </a:r>
            <a:r>
              <a:rPr lang="en-IE" altLang="en-US" sz="2500" baseline="30000" dirty="0"/>
              <a:t>rd</a:t>
            </a:r>
            <a:r>
              <a:rPr lang="en-IE" altLang="en-US" sz="2500" dirty="0"/>
              <a:t> Year Information Night</a:t>
            </a:r>
          </a:p>
          <a:p>
            <a:pPr eaLnBrk="1" fontAlgn="auto" hangingPunct="1">
              <a:lnSpc>
                <a:spcPct val="80000"/>
              </a:lnSpc>
              <a:spcAft>
                <a:spcPts val="0"/>
              </a:spcAft>
              <a:buFont typeface="Wingdings 3" charset="2"/>
              <a:buNone/>
              <a:defRPr/>
            </a:pPr>
            <a:r>
              <a:rPr lang="en-IE" altLang="en-US" sz="2500" dirty="0"/>
              <a:t>2020</a:t>
            </a:r>
          </a:p>
        </p:txBody>
      </p:sp>
      <p:sp>
        <p:nvSpPr>
          <p:cNvPr id="7172" name="Slide Number Placeholder 3">
            <a:extLst>
              <a:ext uri="{FF2B5EF4-FFF2-40B4-BE49-F238E27FC236}">
                <a16:creationId xmlns:a16="http://schemas.microsoft.com/office/drawing/2014/main" id="{7E134729-3D0C-4489-B48C-3B500BA604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350825E-8AA2-4D31-9226-93D7A5F4B521}" type="slidenum">
              <a:rPr lang="en-US" altLang="en-US" sz="1000">
                <a:solidFill>
                  <a:srgbClr val="FFFFFF"/>
                </a:solidFill>
                <a:latin typeface="Arial" panose="020B0604020202020204" pitchFamily="34" charset="0"/>
              </a:rPr>
              <a:pPr>
                <a:spcBef>
                  <a:spcPct val="0"/>
                </a:spcBef>
                <a:buClrTx/>
                <a:buSzTx/>
                <a:buFontTx/>
                <a:buNone/>
              </a:pPr>
              <a:t>1</a:t>
            </a:fld>
            <a:endParaRPr lang="en-US" altLang="en-US" sz="1000">
              <a:solidFill>
                <a:srgbClr val="FFFFFF"/>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8729B01-D46A-493F-9788-73DD788ADB91}"/>
              </a:ext>
            </a:extLst>
          </p:cNvPr>
          <p:cNvSpPr>
            <a:spLocks noGrp="1"/>
          </p:cNvSpPr>
          <p:nvPr>
            <p:ph type="title"/>
          </p:nvPr>
        </p:nvSpPr>
        <p:spPr>
          <a:xfrm>
            <a:off x="428625" y="214313"/>
            <a:ext cx="8229600" cy="1143000"/>
          </a:xfrm>
        </p:spPr>
        <p:txBody>
          <a:bodyPr/>
          <a:lstStyle/>
          <a:p>
            <a:pPr eaLnBrk="1" hangingPunct="1"/>
            <a:r>
              <a:rPr lang="en-IE" altLang="en-US"/>
              <a:t>Junior Certificate Exams</a:t>
            </a:r>
            <a:endParaRPr lang="en-US" altLang="en-US"/>
          </a:p>
        </p:txBody>
      </p:sp>
      <p:sp>
        <p:nvSpPr>
          <p:cNvPr id="17411" name="Slide Number Placeholder 3">
            <a:extLst>
              <a:ext uri="{FF2B5EF4-FFF2-40B4-BE49-F238E27FC236}">
                <a16:creationId xmlns:a16="http://schemas.microsoft.com/office/drawing/2014/main" id="{736556D3-6D93-4E04-8628-A25AA0E8F2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E04E2C7A-1949-4E2A-A76F-D84AE12597BB}" type="slidenum">
              <a:rPr lang="en-US" altLang="en-US" sz="1000">
                <a:solidFill>
                  <a:schemeClr val="tx1"/>
                </a:solidFill>
                <a:latin typeface="Arial" panose="020B0604020202020204" pitchFamily="34" charset="0"/>
              </a:rPr>
              <a:pPr>
                <a:spcBef>
                  <a:spcPct val="0"/>
                </a:spcBef>
                <a:buClrTx/>
                <a:buSzTx/>
                <a:buFontTx/>
                <a:buNone/>
              </a:pPr>
              <a:t>10</a:t>
            </a:fld>
            <a:endParaRPr lang="en-US" altLang="en-US" sz="1000">
              <a:solidFill>
                <a:schemeClr val="tx1"/>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id="{1A78E48F-09AF-4884-9E2C-D0B5C164383F}"/>
              </a:ext>
            </a:extLst>
          </p:cNvPr>
          <p:cNvGraphicFramePr>
            <a:graphicFrameLocks noGrp="1"/>
          </p:cNvGraphicFramePr>
          <p:nvPr/>
        </p:nvGraphicFramePr>
        <p:xfrm>
          <a:off x="1143000" y="1714500"/>
          <a:ext cx="6848475" cy="4065589"/>
        </p:xfrm>
        <a:graphic>
          <a:graphicData uri="http://schemas.openxmlformats.org/drawingml/2006/table">
            <a:tbl>
              <a:tblPr/>
              <a:tblGrid>
                <a:gridCol w="1329996">
                  <a:extLst>
                    <a:ext uri="{9D8B030D-6E8A-4147-A177-3AD203B41FA5}">
                      <a16:colId xmlns:a16="http://schemas.microsoft.com/office/drawing/2014/main" val="20000"/>
                    </a:ext>
                  </a:extLst>
                </a:gridCol>
                <a:gridCol w="1259277">
                  <a:extLst>
                    <a:ext uri="{9D8B030D-6E8A-4147-A177-3AD203B41FA5}">
                      <a16:colId xmlns:a16="http://schemas.microsoft.com/office/drawing/2014/main" val="20001"/>
                    </a:ext>
                  </a:extLst>
                </a:gridCol>
                <a:gridCol w="1258474">
                  <a:extLst>
                    <a:ext uri="{9D8B030D-6E8A-4147-A177-3AD203B41FA5}">
                      <a16:colId xmlns:a16="http://schemas.microsoft.com/office/drawing/2014/main" val="20002"/>
                    </a:ext>
                  </a:extLst>
                </a:gridCol>
                <a:gridCol w="1154002">
                  <a:extLst>
                    <a:ext uri="{9D8B030D-6E8A-4147-A177-3AD203B41FA5}">
                      <a16:colId xmlns:a16="http://schemas.microsoft.com/office/drawing/2014/main" val="20003"/>
                    </a:ext>
                  </a:extLst>
                </a:gridCol>
                <a:gridCol w="1846726">
                  <a:extLst>
                    <a:ext uri="{9D8B030D-6E8A-4147-A177-3AD203B41FA5}">
                      <a16:colId xmlns:a16="http://schemas.microsoft.com/office/drawing/2014/main" val="20004"/>
                    </a:ext>
                  </a:extLst>
                </a:gridCol>
              </a:tblGrid>
              <a:tr h="871198">
                <a:tc>
                  <a:txBody>
                    <a:bodyPr/>
                    <a:lstStyle/>
                    <a:p>
                      <a:pPr algn="ctr">
                        <a:spcAft>
                          <a:spcPts val="0"/>
                        </a:spcAft>
                      </a:pPr>
                      <a:r>
                        <a:rPr lang="en-GB" sz="1200" b="1" dirty="0">
                          <a:latin typeface="Arial" pitchFamily="34" charset="0"/>
                          <a:ea typeface="Times New Roman"/>
                          <a:cs typeface="Arial" pitchFamily="34" charset="0"/>
                        </a:rPr>
                        <a:t>Examination</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Components</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Dates /</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Deadlines</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Arial" pitchFamily="34" charset="0"/>
                          <a:ea typeface="Times New Roman"/>
                          <a:cs typeface="Arial" pitchFamily="34" charset="0"/>
                        </a:rPr>
                        <a:t>Higher Level</a:t>
                      </a:r>
                      <a:endParaRPr lang="en-US" sz="1200">
                        <a:latin typeface="Arial" pitchFamily="34" charset="0"/>
                        <a:ea typeface="Times New Roman"/>
                        <a:cs typeface="Arial" pitchFamily="34" charset="0"/>
                      </a:endParaRPr>
                    </a:p>
                    <a:p>
                      <a:pPr algn="ctr">
                        <a:spcAft>
                          <a:spcPts val="0"/>
                        </a:spcAft>
                      </a:pPr>
                      <a:r>
                        <a:rPr lang="en-GB" sz="1200" b="1">
                          <a:latin typeface="Arial" pitchFamily="34" charset="0"/>
                          <a:ea typeface="Times New Roman"/>
                          <a:cs typeface="Arial" pitchFamily="34" charset="0"/>
                        </a:rPr>
                        <a:t>% of marks</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Arial" pitchFamily="34" charset="0"/>
                          <a:ea typeface="Times New Roman"/>
                          <a:cs typeface="Arial" pitchFamily="34" charset="0"/>
                        </a:rPr>
                        <a:t>Ordinary Level</a:t>
                      </a:r>
                      <a:endParaRPr lang="en-US" sz="1200">
                        <a:latin typeface="Arial" pitchFamily="34" charset="0"/>
                        <a:ea typeface="Times New Roman"/>
                        <a:cs typeface="Arial" pitchFamily="34" charset="0"/>
                      </a:endParaRPr>
                    </a:p>
                    <a:p>
                      <a:pPr algn="ctr">
                        <a:spcAft>
                          <a:spcPts val="0"/>
                        </a:spcAft>
                      </a:pPr>
                      <a:r>
                        <a:rPr lang="en-GB" sz="1200" b="1">
                          <a:latin typeface="Arial" pitchFamily="34" charset="0"/>
                          <a:ea typeface="Times New Roman"/>
                          <a:cs typeface="Arial" pitchFamily="34" charset="0"/>
                        </a:rPr>
                        <a:t>% of marks</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Arial" pitchFamily="34" charset="0"/>
                          <a:ea typeface="Times New Roman"/>
                          <a:cs typeface="Arial" pitchFamily="34" charset="0"/>
                        </a:rPr>
                        <a:t>Additional Information</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1995">
                <a:tc>
                  <a:txBody>
                    <a:bodyPr/>
                    <a:lstStyle/>
                    <a:p>
                      <a:pPr algn="l">
                        <a:spcAft>
                          <a:spcPts val="0"/>
                        </a:spcAft>
                      </a:pPr>
                      <a:endParaRPr lang="en-US" sz="1200">
                        <a:latin typeface="Arial" pitchFamily="34" charset="0"/>
                        <a:ea typeface="Times New Roman"/>
                        <a:cs typeface="Arial" pitchFamily="34" charset="0"/>
                      </a:endParaRPr>
                    </a:p>
                    <a:p>
                      <a:pPr algn="l">
                        <a:spcAft>
                          <a:spcPts val="0"/>
                        </a:spcAft>
                      </a:pPr>
                      <a:r>
                        <a:rPr lang="en-GB" sz="1200" b="1">
                          <a:latin typeface="Arial" pitchFamily="34" charset="0"/>
                          <a:ea typeface="Times New Roman"/>
                          <a:cs typeface="Arial" pitchFamily="34" charset="0"/>
                        </a:rPr>
                        <a:t>Project Piece</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Finishes </a:t>
                      </a:r>
                      <a:r>
                        <a:rPr lang="en-GB" sz="1200" dirty="0">
                          <a:solidFill>
                            <a:schemeClr val="tx1"/>
                          </a:solidFill>
                          <a:latin typeface="Arial" pitchFamily="34" charset="0"/>
                          <a:ea typeface="Times New Roman"/>
                          <a:cs typeface="Arial" pitchFamily="34" charset="0"/>
                        </a:rPr>
                        <a:t>beginning of May</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30%</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36%</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All work to be done by the student in school under the supervision of the teacher.</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1198">
                <a:tc>
                  <a:txBody>
                    <a:bodyPr/>
                    <a:lstStyle/>
                    <a:p>
                      <a:pPr algn="l">
                        <a:spcAft>
                          <a:spcPts val="0"/>
                        </a:spcAft>
                      </a:pPr>
                      <a:endParaRPr lang="en-US" sz="1200">
                        <a:latin typeface="Arial" pitchFamily="34" charset="0"/>
                        <a:ea typeface="Times New Roman"/>
                        <a:cs typeface="Arial" pitchFamily="34" charset="0"/>
                      </a:endParaRPr>
                    </a:p>
                    <a:p>
                      <a:pPr algn="l">
                        <a:spcAft>
                          <a:spcPts val="0"/>
                        </a:spcAft>
                      </a:pPr>
                      <a:r>
                        <a:rPr lang="en-GB" sz="1200" b="1">
                          <a:latin typeface="Arial" pitchFamily="34" charset="0"/>
                          <a:ea typeface="Times New Roman"/>
                          <a:cs typeface="Arial" pitchFamily="34" charset="0"/>
                        </a:rPr>
                        <a:t>Project Folio</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Finishes beginning of May</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20%</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24%</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The folio may be done at home.</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1198">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Written Examination</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b="0" kern="0" dirty="0">
                        <a:latin typeface="Arial" pitchFamily="34" charset="0"/>
                        <a:ea typeface="Times New Roman"/>
                        <a:cs typeface="Arial" pitchFamily="34" charset="0"/>
                      </a:endParaRPr>
                    </a:p>
                    <a:p>
                      <a:pPr algn="ctr">
                        <a:spcAft>
                          <a:spcPts val="0"/>
                        </a:spcAft>
                      </a:pPr>
                      <a:r>
                        <a:rPr lang="en-GB" sz="1200" b="0" kern="0" dirty="0">
                          <a:latin typeface="Arial" pitchFamily="34" charset="0"/>
                          <a:ea typeface="Times New Roman"/>
                          <a:cs typeface="Arial" pitchFamily="34" charset="0"/>
                        </a:rPr>
                        <a:t>June</a:t>
                      </a:r>
                      <a:endParaRPr lang="en-US" sz="1100" b="1" kern="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50%</a:t>
                      </a:r>
                      <a:endParaRPr lang="en-US" sz="120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40%</a:t>
                      </a:r>
                      <a:endParaRPr lang="en-US"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444" name="Rectangle 5">
            <a:extLst>
              <a:ext uri="{FF2B5EF4-FFF2-40B4-BE49-F238E27FC236}">
                <a16:creationId xmlns:a16="http://schemas.microsoft.com/office/drawing/2014/main" id="{B3CDB2A9-6EDA-442A-861E-17797F9D0F35}"/>
              </a:ext>
            </a:extLst>
          </p:cNvPr>
          <p:cNvSpPr>
            <a:spLocks noChangeArrowheads="1"/>
          </p:cNvSpPr>
          <p:nvPr/>
        </p:nvSpPr>
        <p:spPr bwMode="auto">
          <a:xfrm>
            <a:off x="1071563" y="1285875"/>
            <a:ext cx="1350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rPr>
              <a:t>Technology</a:t>
            </a:r>
            <a:endParaRPr lang="en-US" altLang="en-US">
              <a:solidFill>
                <a:schemeClr val="tx1"/>
              </a:solidFill>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367381D-B4C5-4ED4-81D4-43DE8F6722A3}"/>
              </a:ext>
            </a:extLst>
          </p:cNvPr>
          <p:cNvSpPr>
            <a:spLocks noGrp="1"/>
          </p:cNvSpPr>
          <p:nvPr>
            <p:ph type="title"/>
          </p:nvPr>
        </p:nvSpPr>
        <p:spPr>
          <a:xfrm>
            <a:off x="714375" y="285750"/>
            <a:ext cx="8229600" cy="1143000"/>
          </a:xfrm>
        </p:spPr>
        <p:txBody>
          <a:bodyPr/>
          <a:lstStyle/>
          <a:p>
            <a:pPr eaLnBrk="1" hangingPunct="1"/>
            <a:r>
              <a:rPr lang="en-IE" altLang="en-US"/>
              <a:t>Junior Certificate Exams</a:t>
            </a:r>
            <a:endParaRPr lang="en-US" altLang="en-US"/>
          </a:p>
        </p:txBody>
      </p:sp>
      <p:sp>
        <p:nvSpPr>
          <p:cNvPr id="18435" name="Slide Number Placeholder 3">
            <a:extLst>
              <a:ext uri="{FF2B5EF4-FFF2-40B4-BE49-F238E27FC236}">
                <a16:creationId xmlns:a16="http://schemas.microsoft.com/office/drawing/2014/main" id="{221E3A54-8B5F-476C-8414-7B893F55F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082E74CD-C871-44BF-AC88-988BAC611518}" type="slidenum">
              <a:rPr lang="en-US" altLang="en-US" sz="1000">
                <a:solidFill>
                  <a:schemeClr val="tx1"/>
                </a:solidFill>
                <a:latin typeface="Arial" panose="020B0604020202020204" pitchFamily="34" charset="0"/>
              </a:rPr>
              <a:pPr>
                <a:spcBef>
                  <a:spcPct val="0"/>
                </a:spcBef>
                <a:buClrTx/>
                <a:buSzTx/>
                <a:buFontTx/>
                <a:buNone/>
              </a:pPr>
              <a:t>11</a:t>
            </a:fld>
            <a:endParaRPr lang="en-US" altLang="en-US" sz="1000">
              <a:solidFill>
                <a:schemeClr val="tx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BC387AD9-C457-4ED7-8B34-678719EAAAB7}"/>
              </a:ext>
            </a:extLst>
          </p:cNvPr>
          <p:cNvGraphicFramePr>
            <a:graphicFrameLocks noGrp="1"/>
          </p:cNvGraphicFramePr>
          <p:nvPr/>
        </p:nvGraphicFramePr>
        <p:xfrm>
          <a:off x="857250" y="1643063"/>
          <a:ext cx="7429500" cy="4222750"/>
        </p:xfrm>
        <a:graphic>
          <a:graphicData uri="http://schemas.openxmlformats.org/drawingml/2006/table">
            <a:tbl>
              <a:tblPr/>
              <a:tblGrid>
                <a:gridCol w="1441961">
                  <a:extLst>
                    <a:ext uri="{9D8B030D-6E8A-4147-A177-3AD203B41FA5}">
                      <a16:colId xmlns:a16="http://schemas.microsoft.com/office/drawing/2014/main" val="20000"/>
                    </a:ext>
                  </a:extLst>
                </a:gridCol>
                <a:gridCol w="1365243">
                  <a:extLst>
                    <a:ext uri="{9D8B030D-6E8A-4147-A177-3AD203B41FA5}">
                      <a16:colId xmlns:a16="http://schemas.microsoft.com/office/drawing/2014/main" val="20001"/>
                    </a:ext>
                  </a:extLst>
                </a:gridCol>
                <a:gridCol w="1366987">
                  <a:extLst>
                    <a:ext uri="{9D8B030D-6E8A-4147-A177-3AD203B41FA5}">
                      <a16:colId xmlns:a16="http://schemas.microsoft.com/office/drawing/2014/main" val="20002"/>
                    </a:ext>
                  </a:extLst>
                </a:gridCol>
                <a:gridCol w="1247548">
                  <a:extLst>
                    <a:ext uri="{9D8B030D-6E8A-4147-A177-3AD203B41FA5}">
                      <a16:colId xmlns:a16="http://schemas.microsoft.com/office/drawing/2014/main" val="20003"/>
                    </a:ext>
                  </a:extLst>
                </a:gridCol>
                <a:gridCol w="2007761">
                  <a:extLst>
                    <a:ext uri="{9D8B030D-6E8A-4147-A177-3AD203B41FA5}">
                      <a16:colId xmlns:a16="http://schemas.microsoft.com/office/drawing/2014/main" val="20004"/>
                    </a:ext>
                  </a:extLst>
                </a:gridCol>
              </a:tblGrid>
              <a:tr h="721966">
                <a:tc>
                  <a:txBody>
                    <a:bodyPr/>
                    <a:lstStyle/>
                    <a:p>
                      <a:pPr algn="ctr">
                        <a:spcAft>
                          <a:spcPts val="0"/>
                        </a:spcAft>
                      </a:pPr>
                      <a:r>
                        <a:rPr lang="en-GB" sz="1200" b="1" dirty="0">
                          <a:latin typeface="Arial" pitchFamily="34" charset="0"/>
                          <a:ea typeface="Times New Roman"/>
                          <a:cs typeface="Arial" pitchFamily="34" charset="0"/>
                        </a:rPr>
                        <a:t>Examination</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Components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Arial" pitchFamily="34" charset="0"/>
                          <a:ea typeface="Times New Roman"/>
                          <a:cs typeface="Arial" pitchFamily="34" charset="0"/>
                        </a:rPr>
                        <a:t>Dates /</a:t>
                      </a:r>
                      <a:endParaRPr lang="en-US" sz="1200">
                        <a:latin typeface="Arial" pitchFamily="34" charset="0"/>
                        <a:ea typeface="Times New Roman"/>
                        <a:cs typeface="Arial" pitchFamily="34" charset="0"/>
                      </a:endParaRPr>
                    </a:p>
                    <a:p>
                      <a:pPr algn="ctr">
                        <a:spcAft>
                          <a:spcPts val="0"/>
                        </a:spcAft>
                      </a:pPr>
                      <a:r>
                        <a:rPr lang="en-GB" sz="1200" b="1">
                          <a:latin typeface="Arial" pitchFamily="34" charset="0"/>
                          <a:ea typeface="Times New Roman"/>
                          <a:cs typeface="Arial" pitchFamily="34" charset="0"/>
                        </a:rPr>
                        <a:t>Deadlines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Arial" pitchFamily="34" charset="0"/>
                          <a:ea typeface="Times New Roman"/>
                          <a:cs typeface="Arial" pitchFamily="34" charset="0"/>
                        </a:rPr>
                        <a:t>Higher Level</a:t>
                      </a:r>
                      <a:endParaRPr lang="en-US" sz="1200">
                        <a:latin typeface="Arial" pitchFamily="34" charset="0"/>
                        <a:ea typeface="Times New Roman"/>
                        <a:cs typeface="Arial" pitchFamily="34" charset="0"/>
                      </a:endParaRPr>
                    </a:p>
                    <a:p>
                      <a:pPr algn="ctr">
                        <a:spcAft>
                          <a:spcPts val="0"/>
                        </a:spcAft>
                      </a:pPr>
                      <a:r>
                        <a:rPr lang="en-GB" sz="1200" b="1">
                          <a:latin typeface="Arial" pitchFamily="34" charset="0"/>
                          <a:ea typeface="Times New Roman"/>
                          <a:cs typeface="Arial" pitchFamily="34" charset="0"/>
                        </a:rPr>
                        <a:t>% of marks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Arial" pitchFamily="34" charset="0"/>
                          <a:ea typeface="Times New Roman"/>
                          <a:cs typeface="Arial" pitchFamily="34" charset="0"/>
                        </a:rPr>
                        <a:t>Ordinary Level</a:t>
                      </a:r>
                      <a:endParaRPr lang="en-US" sz="1200">
                        <a:latin typeface="Arial" pitchFamily="34" charset="0"/>
                        <a:ea typeface="Times New Roman"/>
                        <a:cs typeface="Arial" pitchFamily="34" charset="0"/>
                      </a:endParaRPr>
                    </a:p>
                    <a:p>
                      <a:pPr algn="ctr">
                        <a:spcAft>
                          <a:spcPts val="0"/>
                        </a:spcAft>
                      </a:pPr>
                      <a:r>
                        <a:rPr lang="en-GB" sz="1200" b="1">
                          <a:latin typeface="Arial" pitchFamily="34" charset="0"/>
                          <a:ea typeface="Times New Roman"/>
                          <a:cs typeface="Arial" pitchFamily="34" charset="0"/>
                        </a:rPr>
                        <a:t>% of marks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Additional Information</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3932">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Project Piece</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Starts circa last week in October</a:t>
                      </a:r>
                    </a:p>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Finishes in mid April</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37.5%</a:t>
                      </a:r>
                      <a:endParaRPr lang="en-US"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150 marks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75%</a:t>
                      </a:r>
                      <a:endParaRPr lang="en-US"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300 marks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All practical work must be done in school.  No part of the project piece may be done outside school.</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34886">
                <a:tc>
                  <a:txBody>
                    <a:bodyPr/>
                    <a:lstStyle/>
                    <a:p>
                      <a:pPr algn="l">
                        <a:spcAft>
                          <a:spcPts val="0"/>
                        </a:spcAft>
                      </a:pPr>
                      <a:endParaRPr lang="en-US" sz="1200">
                        <a:latin typeface="Arial" pitchFamily="34" charset="0"/>
                        <a:ea typeface="Times New Roman"/>
                        <a:cs typeface="Arial" pitchFamily="34" charset="0"/>
                      </a:endParaRPr>
                    </a:p>
                    <a:p>
                      <a:pPr algn="l">
                        <a:spcAft>
                          <a:spcPts val="0"/>
                        </a:spcAft>
                      </a:pPr>
                      <a:r>
                        <a:rPr lang="en-GB" sz="1200" b="1">
                          <a:latin typeface="Arial" pitchFamily="34" charset="0"/>
                          <a:ea typeface="Times New Roman"/>
                          <a:cs typeface="Arial" pitchFamily="34" charset="0"/>
                        </a:rPr>
                        <a:t>Practical Examination</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May</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37.5%</a:t>
                      </a:r>
                      <a:endParaRPr lang="en-US"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150 marks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None</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The practical examination pieces must be prepared in school prior to the examination and they must be the students’ own work.</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1966">
                <a:tc>
                  <a:txBody>
                    <a:bodyPr/>
                    <a:lstStyle/>
                    <a:p>
                      <a:pPr algn="l">
                        <a:spcAft>
                          <a:spcPts val="0"/>
                        </a:spcAft>
                      </a:pPr>
                      <a:endParaRPr lang="en-US" sz="1200">
                        <a:latin typeface="Arial" pitchFamily="34" charset="0"/>
                        <a:ea typeface="Times New Roman"/>
                        <a:cs typeface="Arial" pitchFamily="34" charset="0"/>
                      </a:endParaRPr>
                    </a:p>
                    <a:p>
                      <a:pPr algn="l">
                        <a:spcAft>
                          <a:spcPts val="0"/>
                        </a:spcAft>
                      </a:pPr>
                      <a:r>
                        <a:rPr lang="en-GB" sz="1200" b="1">
                          <a:latin typeface="Arial" pitchFamily="34" charset="0"/>
                          <a:ea typeface="Times New Roman"/>
                          <a:cs typeface="Arial" pitchFamily="34" charset="0"/>
                        </a:rPr>
                        <a:t>Written Examination</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b="0" kern="0" dirty="0">
                        <a:latin typeface="Arial" pitchFamily="34" charset="0"/>
                        <a:ea typeface="Times New Roman"/>
                        <a:cs typeface="Arial" pitchFamily="34" charset="0"/>
                      </a:endParaRPr>
                    </a:p>
                    <a:p>
                      <a:pPr algn="ctr">
                        <a:spcAft>
                          <a:spcPts val="0"/>
                        </a:spcAft>
                      </a:pPr>
                      <a:r>
                        <a:rPr lang="en-GB" sz="1200" b="0" kern="0" dirty="0">
                          <a:latin typeface="Arial" pitchFamily="34" charset="0"/>
                          <a:ea typeface="Times New Roman"/>
                          <a:cs typeface="Arial" pitchFamily="34" charset="0"/>
                        </a:rPr>
                        <a:t>June</a:t>
                      </a:r>
                      <a:endParaRPr lang="en-US" sz="1100" b="1" kern="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25%</a:t>
                      </a:r>
                      <a:endParaRPr lang="en-US"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100 marks</a:t>
                      </a:r>
                      <a:endParaRPr lang="en-US"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25%</a:t>
                      </a:r>
                      <a:endParaRPr lang="en-US"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100 marks</a:t>
                      </a:r>
                      <a:endParaRPr lang="en-US"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468" name="Rectangle 5">
            <a:extLst>
              <a:ext uri="{FF2B5EF4-FFF2-40B4-BE49-F238E27FC236}">
                <a16:creationId xmlns:a16="http://schemas.microsoft.com/office/drawing/2014/main" id="{B0B3EE90-7ED5-4A8F-84A0-C69E230700DB}"/>
              </a:ext>
            </a:extLst>
          </p:cNvPr>
          <p:cNvSpPr>
            <a:spLocks noChangeArrowheads="1"/>
          </p:cNvSpPr>
          <p:nvPr/>
        </p:nvSpPr>
        <p:spPr bwMode="auto">
          <a:xfrm>
            <a:off x="857250" y="1214438"/>
            <a:ext cx="150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a:solidFill>
                  <a:schemeClr val="tx1"/>
                </a:solidFill>
                <a:latin typeface="Arial" panose="020B0604020202020204" pitchFamily="34" charset="0"/>
                <a:ea typeface="Times New Roman" panose="02020603050405020304" pitchFamily="18" charset="0"/>
                <a:cs typeface="Arial" panose="020B0604020202020204" pitchFamily="34" charset="0"/>
              </a:rPr>
              <a:t>Metalwork</a:t>
            </a:r>
            <a:r>
              <a:rPr lang="en-GB" altLang="en-US" sz="1400" b="1">
                <a:solidFill>
                  <a:schemeClr val="tx1"/>
                </a:solidFill>
                <a:latin typeface="Lucida Sans Unicode" panose="020B0602030504020204" pitchFamily="34" charset="0"/>
                <a:ea typeface="Times New Roman" panose="02020603050405020304" pitchFamily="18" charset="0"/>
                <a:cs typeface="Arial" panose="020B0604020202020204" pitchFamily="34" charset="0"/>
              </a:rPr>
              <a:t> </a:t>
            </a:r>
            <a:endParaRPr lang="en-GB" altLang="en-US">
              <a:solidFill>
                <a:schemeClr val="tx1"/>
              </a:solidFill>
              <a:latin typeface="Lucida Sans Unicode" panose="020B0602030504020204" pitchFamily="34" charset="0"/>
              <a:ea typeface="Times New Roman" panose="02020603050405020304" pitchFamily="18"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AD13454-D461-4C38-BAA8-6FBD44FB7514}"/>
              </a:ext>
            </a:extLst>
          </p:cNvPr>
          <p:cNvSpPr>
            <a:spLocks noGrp="1"/>
          </p:cNvSpPr>
          <p:nvPr>
            <p:ph type="title"/>
          </p:nvPr>
        </p:nvSpPr>
        <p:spPr/>
        <p:txBody>
          <a:bodyPr/>
          <a:lstStyle/>
          <a:p>
            <a:pPr eaLnBrk="1" hangingPunct="1"/>
            <a:r>
              <a:rPr lang="en-IE" altLang="en-US"/>
              <a:t>Junior Certificate Exams</a:t>
            </a:r>
            <a:endParaRPr lang="en-US" altLang="en-US"/>
          </a:p>
        </p:txBody>
      </p:sp>
      <p:sp>
        <p:nvSpPr>
          <p:cNvPr id="19459" name="Slide Number Placeholder 3">
            <a:extLst>
              <a:ext uri="{FF2B5EF4-FFF2-40B4-BE49-F238E27FC236}">
                <a16:creationId xmlns:a16="http://schemas.microsoft.com/office/drawing/2014/main" id="{B7513EF2-F03C-43E7-AB75-B80AF97EC7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1E7505C9-AA35-4959-9B3A-631E758C2CBD}" type="slidenum">
              <a:rPr lang="en-US" altLang="en-US" sz="1000">
                <a:solidFill>
                  <a:schemeClr val="tx1"/>
                </a:solidFill>
                <a:latin typeface="Arial" panose="020B0604020202020204" pitchFamily="34" charset="0"/>
              </a:rPr>
              <a:pPr>
                <a:spcBef>
                  <a:spcPct val="0"/>
                </a:spcBef>
                <a:buClrTx/>
                <a:buSzTx/>
                <a:buFontTx/>
                <a:buNone/>
              </a:pPr>
              <a:t>12</a:t>
            </a:fld>
            <a:endParaRPr lang="en-US" altLang="en-US" sz="1000">
              <a:solidFill>
                <a:schemeClr val="tx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40935659-565A-4A3A-A14F-5E3D19614DB7}"/>
              </a:ext>
            </a:extLst>
          </p:cNvPr>
          <p:cNvGraphicFramePr>
            <a:graphicFrameLocks noGrp="1"/>
          </p:cNvGraphicFramePr>
          <p:nvPr/>
        </p:nvGraphicFramePr>
        <p:xfrm>
          <a:off x="642938" y="1643063"/>
          <a:ext cx="7929563" cy="4487862"/>
        </p:xfrm>
        <a:graphic>
          <a:graphicData uri="http://schemas.openxmlformats.org/drawingml/2006/table">
            <a:tbl>
              <a:tblPr/>
              <a:tblGrid>
                <a:gridCol w="1374853">
                  <a:extLst>
                    <a:ext uri="{9D8B030D-6E8A-4147-A177-3AD203B41FA5}">
                      <a16:colId xmlns:a16="http://schemas.microsoft.com/office/drawing/2014/main" val="20000"/>
                    </a:ext>
                  </a:extLst>
                </a:gridCol>
                <a:gridCol w="1172549">
                  <a:extLst>
                    <a:ext uri="{9D8B030D-6E8A-4147-A177-3AD203B41FA5}">
                      <a16:colId xmlns:a16="http://schemas.microsoft.com/office/drawing/2014/main" val="20001"/>
                    </a:ext>
                  </a:extLst>
                </a:gridCol>
                <a:gridCol w="1170897">
                  <a:extLst>
                    <a:ext uri="{9D8B030D-6E8A-4147-A177-3AD203B41FA5}">
                      <a16:colId xmlns:a16="http://schemas.microsoft.com/office/drawing/2014/main" val="20002"/>
                    </a:ext>
                  </a:extLst>
                </a:gridCol>
                <a:gridCol w="1399626">
                  <a:extLst>
                    <a:ext uri="{9D8B030D-6E8A-4147-A177-3AD203B41FA5}">
                      <a16:colId xmlns:a16="http://schemas.microsoft.com/office/drawing/2014/main" val="20003"/>
                    </a:ext>
                  </a:extLst>
                </a:gridCol>
                <a:gridCol w="2811638">
                  <a:extLst>
                    <a:ext uri="{9D8B030D-6E8A-4147-A177-3AD203B41FA5}">
                      <a16:colId xmlns:a16="http://schemas.microsoft.com/office/drawing/2014/main" val="20004"/>
                    </a:ext>
                  </a:extLst>
                </a:gridCol>
              </a:tblGrid>
              <a:tr h="571428">
                <a:tc>
                  <a:txBody>
                    <a:bodyPr/>
                    <a:lstStyle/>
                    <a:p>
                      <a:pPr algn="ctr">
                        <a:spcAft>
                          <a:spcPts val="0"/>
                        </a:spcAft>
                      </a:pPr>
                      <a:r>
                        <a:rPr lang="en-GB" sz="1200" b="1" dirty="0">
                          <a:latin typeface="Arial" pitchFamily="34" charset="0"/>
                          <a:ea typeface="Times New Roman"/>
                          <a:cs typeface="Arial" pitchFamily="34" charset="0"/>
                        </a:rPr>
                        <a:t>Examination</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Components</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Dates /</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Deadlines</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Higher Level</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 of marks</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Ordinary Level</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 of marks</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Additional Information</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6747">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Project Piece</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solidFill>
                            <a:schemeClr val="tx1"/>
                          </a:solidFill>
                          <a:latin typeface="Arial" pitchFamily="34" charset="0"/>
                          <a:ea typeface="Times New Roman"/>
                          <a:cs typeface="Arial" pitchFamily="34" charset="0"/>
                        </a:rPr>
                        <a:t>Late April</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40%</a:t>
                      </a:r>
                      <a:endParaRPr lang="en-US" sz="120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a:latin typeface="Arial" pitchFamily="34" charset="0"/>
                        <a:ea typeface="Times New Roman"/>
                        <a:cs typeface="Arial" pitchFamily="34" charset="0"/>
                      </a:endParaRPr>
                    </a:p>
                    <a:p>
                      <a:pPr algn="ctr">
                        <a:spcAft>
                          <a:spcPts val="0"/>
                        </a:spcAft>
                      </a:pPr>
                      <a:r>
                        <a:rPr lang="en-GB" sz="1200">
                          <a:latin typeface="Arial" pitchFamily="34" charset="0"/>
                          <a:ea typeface="Times New Roman"/>
                          <a:cs typeface="Arial" pitchFamily="34" charset="0"/>
                        </a:rPr>
                        <a:t>40%</a:t>
                      </a:r>
                      <a:endParaRPr lang="en-US" sz="120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a:latin typeface="Arial" pitchFamily="34" charset="0"/>
                          <a:ea typeface="Times New Roman"/>
                          <a:cs typeface="Arial" pitchFamily="34" charset="0"/>
                        </a:rPr>
                        <a:t>All practical project work must be done under the supervision of the teacher.  </a:t>
                      </a:r>
                      <a:endParaRPr lang="en-US" sz="120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49447">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Project Folio</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Late April</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25%</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25%</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latin typeface="Arial" pitchFamily="34" charset="0"/>
                          <a:ea typeface="Times New Roman"/>
                          <a:cs typeface="Arial" pitchFamily="34" charset="0"/>
                        </a:rPr>
                        <a:t>The instructions are on page 2 of the brief given to each student in early November.  Students must write up the project under 5 headings:</a:t>
                      </a:r>
                      <a:endParaRPr lang="en-US"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Analysis; Research &amp; Investigation; Development of Ideas; A-Z Making; Conclusion &amp; Evaluation.  Sketches, photographs, illustrations, colour and presentation are very important.</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0240">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Written Examination</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b="0" kern="0" dirty="0">
                        <a:latin typeface="Arial" pitchFamily="34" charset="0"/>
                        <a:cs typeface="Arial" pitchFamily="34" charset="0"/>
                      </a:endParaRPr>
                    </a:p>
                    <a:p>
                      <a:pPr algn="ctr">
                        <a:spcAft>
                          <a:spcPts val="0"/>
                        </a:spcAft>
                      </a:pPr>
                      <a:r>
                        <a:rPr lang="en-GB" sz="1200" b="0" kern="0" dirty="0">
                          <a:latin typeface="Arial" pitchFamily="34" charset="0"/>
                          <a:cs typeface="Arial" pitchFamily="34" charset="0"/>
                        </a:rPr>
                        <a:t>June</a:t>
                      </a:r>
                      <a:endParaRPr lang="en-US" sz="1200" b="1" kern="0" dirty="0">
                        <a:latin typeface="Arial" pitchFamily="34" charset="0"/>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35%</a:t>
                      </a:r>
                      <a:endParaRPr lang="en-US"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100 marks</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35%</a:t>
                      </a:r>
                      <a:endParaRPr lang="en-US"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100 marks</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dirty="0">
                          <a:latin typeface="Arial" pitchFamily="34" charset="0"/>
                          <a:ea typeface="Times New Roman"/>
                          <a:cs typeface="Arial" pitchFamily="34" charset="0"/>
                        </a:rPr>
                        <a:t>Students must answer 16 out of 20 short questions and 3 out of 5 long questions (including 1 drawing question which is not compulsory).  Students must bring their own equipment to the exam: ruler, 2 set squares (60</a:t>
                      </a:r>
                      <a:r>
                        <a:rPr lang="en-GB" sz="1200" baseline="30000" dirty="0">
                          <a:latin typeface="Arial" pitchFamily="34" charset="0"/>
                          <a:ea typeface="Times New Roman"/>
                          <a:cs typeface="Arial" pitchFamily="34" charset="0"/>
                        </a:rPr>
                        <a:t>o</a:t>
                      </a:r>
                      <a:r>
                        <a:rPr lang="en-GB" sz="1200" dirty="0">
                          <a:latin typeface="Arial" pitchFamily="34" charset="0"/>
                          <a:ea typeface="Times New Roman"/>
                          <a:cs typeface="Arial" pitchFamily="34" charset="0"/>
                        </a:rPr>
                        <a:t> and 45</a:t>
                      </a:r>
                      <a:r>
                        <a:rPr lang="en-GB" sz="1200" baseline="30000" dirty="0">
                          <a:latin typeface="Arial" pitchFamily="34" charset="0"/>
                          <a:ea typeface="Times New Roman"/>
                          <a:cs typeface="Arial" pitchFamily="34" charset="0"/>
                        </a:rPr>
                        <a:t>o</a:t>
                      </a:r>
                      <a:r>
                        <a:rPr lang="en-GB" sz="1200" dirty="0">
                          <a:latin typeface="Arial" pitchFamily="34" charset="0"/>
                          <a:ea typeface="Times New Roman"/>
                          <a:cs typeface="Arial" pitchFamily="34" charset="0"/>
                        </a:rPr>
                        <a:t>), 2H pencils and masking tape.</a:t>
                      </a:r>
                      <a:endParaRPr lang="en-US" sz="1200" dirty="0">
                        <a:latin typeface="Arial" pitchFamily="34" charset="0"/>
                        <a:ea typeface="Times New Roman"/>
                        <a:cs typeface="Arial"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9492" name="Rectangle 1">
            <a:extLst>
              <a:ext uri="{FF2B5EF4-FFF2-40B4-BE49-F238E27FC236}">
                <a16:creationId xmlns:a16="http://schemas.microsoft.com/office/drawing/2014/main" id="{E70D80D1-E39B-4A0A-B193-062F86F47352}"/>
              </a:ext>
            </a:extLst>
          </p:cNvPr>
          <p:cNvSpPr>
            <a:spLocks noChangeArrowheads="1"/>
          </p:cNvSpPr>
          <p:nvPr/>
        </p:nvSpPr>
        <p:spPr bwMode="auto">
          <a:xfrm>
            <a:off x="571500" y="1285875"/>
            <a:ext cx="3286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1600" b="1">
                <a:solidFill>
                  <a:schemeClr val="tx1"/>
                </a:solidFill>
                <a:latin typeface="Arial" panose="020B0604020202020204" pitchFamily="34" charset="0"/>
                <a:ea typeface="Times New Roman" panose="02020603050405020304" pitchFamily="18" charset="0"/>
                <a:cs typeface="Arial" panose="020B0604020202020204" pitchFamily="34" charset="0"/>
              </a:rPr>
              <a:t>Materials Technology (Wood)</a:t>
            </a:r>
            <a:endParaRPr lang="en-GB" altLang="en-US" sz="16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B3000AA-DC6F-4451-B67A-FB6A9EDE1E17}"/>
              </a:ext>
            </a:extLst>
          </p:cNvPr>
          <p:cNvSpPr>
            <a:spLocks noGrp="1"/>
          </p:cNvSpPr>
          <p:nvPr>
            <p:ph type="title"/>
          </p:nvPr>
        </p:nvSpPr>
        <p:spPr/>
        <p:txBody>
          <a:bodyPr/>
          <a:lstStyle/>
          <a:p>
            <a:pPr eaLnBrk="1" hangingPunct="1"/>
            <a:r>
              <a:rPr lang="en-IE" altLang="en-US"/>
              <a:t>Visual Art</a:t>
            </a:r>
          </a:p>
        </p:txBody>
      </p:sp>
      <p:graphicFrame>
        <p:nvGraphicFramePr>
          <p:cNvPr id="5" name="Content Placeholder 4">
            <a:extLst>
              <a:ext uri="{FF2B5EF4-FFF2-40B4-BE49-F238E27FC236}">
                <a16:creationId xmlns:a16="http://schemas.microsoft.com/office/drawing/2014/main" id="{A81505C7-66B8-4F19-B8D7-1D5EA051CA59}"/>
              </a:ext>
            </a:extLst>
          </p:cNvPr>
          <p:cNvGraphicFramePr>
            <a:graphicFrameLocks noGrp="1"/>
          </p:cNvGraphicFramePr>
          <p:nvPr>
            <p:ph idx="1"/>
          </p:nvPr>
        </p:nvGraphicFramePr>
        <p:xfrm>
          <a:off x="107950" y="1412875"/>
          <a:ext cx="9036050" cy="4721249"/>
        </p:xfrm>
        <a:graphic>
          <a:graphicData uri="http://schemas.openxmlformats.org/drawingml/2006/table">
            <a:tbl>
              <a:tblPr firstRow="1" bandRow="1">
                <a:tableStyleId>{5C22544A-7EE6-4342-B048-85BDC9FD1C3A}</a:tableStyleId>
              </a:tblPr>
              <a:tblGrid>
                <a:gridCol w="2259013">
                  <a:extLst>
                    <a:ext uri="{9D8B030D-6E8A-4147-A177-3AD203B41FA5}">
                      <a16:colId xmlns:a16="http://schemas.microsoft.com/office/drawing/2014/main" val="20000"/>
                    </a:ext>
                  </a:extLst>
                </a:gridCol>
                <a:gridCol w="2765935">
                  <a:extLst>
                    <a:ext uri="{9D8B030D-6E8A-4147-A177-3AD203B41FA5}">
                      <a16:colId xmlns:a16="http://schemas.microsoft.com/office/drawing/2014/main" val="20001"/>
                    </a:ext>
                  </a:extLst>
                </a:gridCol>
                <a:gridCol w="1947367">
                  <a:extLst>
                    <a:ext uri="{9D8B030D-6E8A-4147-A177-3AD203B41FA5}">
                      <a16:colId xmlns:a16="http://schemas.microsoft.com/office/drawing/2014/main" val="20002"/>
                    </a:ext>
                  </a:extLst>
                </a:gridCol>
                <a:gridCol w="2063735">
                  <a:extLst>
                    <a:ext uri="{9D8B030D-6E8A-4147-A177-3AD203B41FA5}">
                      <a16:colId xmlns:a16="http://schemas.microsoft.com/office/drawing/2014/main" val="20003"/>
                    </a:ext>
                  </a:extLst>
                </a:gridCol>
              </a:tblGrid>
              <a:tr h="640050">
                <a:tc>
                  <a:txBody>
                    <a:bodyPr/>
                    <a:lstStyle/>
                    <a:p>
                      <a:r>
                        <a:rPr lang="en-IE" sz="1800" dirty="0"/>
                        <a:t>Components</a:t>
                      </a:r>
                    </a:p>
                  </a:txBody>
                  <a:tcPr marL="91435" marR="91435" marT="45708" marB="45708"/>
                </a:tc>
                <a:tc>
                  <a:txBody>
                    <a:bodyPr/>
                    <a:lstStyle/>
                    <a:p>
                      <a:r>
                        <a:rPr lang="en-IE" sz="1800" dirty="0"/>
                        <a:t>Dates/Deadlines</a:t>
                      </a:r>
                    </a:p>
                  </a:txBody>
                  <a:tcPr marL="91435" marR="91435" marT="45708" marB="45708"/>
                </a:tc>
                <a:tc>
                  <a:txBody>
                    <a:bodyPr/>
                    <a:lstStyle/>
                    <a:p>
                      <a:r>
                        <a:rPr lang="en-IE" sz="1800" dirty="0"/>
                        <a:t>Level</a:t>
                      </a:r>
                      <a:r>
                        <a:rPr lang="en-IE" sz="1800" baseline="0" dirty="0"/>
                        <a:t> / %</a:t>
                      </a:r>
                      <a:endParaRPr lang="en-IE" sz="1800" dirty="0"/>
                    </a:p>
                  </a:txBody>
                  <a:tcPr marL="91435" marR="91435" marT="45708" marB="45708"/>
                </a:tc>
                <a:tc>
                  <a:txBody>
                    <a:bodyPr/>
                    <a:lstStyle/>
                    <a:p>
                      <a:r>
                        <a:rPr lang="en-IE" sz="1800" dirty="0"/>
                        <a:t>Additional</a:t>
                      </a:r>
                      <a:r>
                        <a:rPr lang="en-IE" sz="1800" baseline="0" dirty="0"/>
                        <a:t> Information</a:t>
                      </a:r>
                      <a:endParaRPr lang="en-IE" sz="1800" dirty="0"/>
                    </a:p>
                  </a:txBody>
                  <a:tcPr marL="91435" marR="91435" marT="45708" marB="45708"/>
                </a:tc>
                <a:extLst>
                  <a:ext uri="{0D108BD9-81ED-4DB2-BD59-A6C34878D82A}">
                    <a16:rowId xmlns:a16="http://schemas.microsoft.com/office/drawing/2014/main" val="10000"/>
                  </a:ext>
                </a:extLst>
              </a:tr>
              <a:tr h="2069537">
                <a:tc>
                  <a:txBody>
                    <a:bodyPr/>
                    <a:lstStyle/>
                    <a:p>
                      <a:r>
                        <a:rPr lang="en-IE" sz="1400" b="1" dirty="0"/>
                        <a:t>Phase 1</a:t>
                      </a:r>
                    </a:p>
                    <a:p>
                      <a:r>
                        <a:rPr lang="en-IE" sz="1400" dirty="0"/>
                        <a:t>Classroom Based Assessment</a:t>
                      </a:r>
                      <a:r>
                        <a:rPr lang="en-IE" sz="1400" baseline="0" dirty="0"/>
                        <a:t> 2</a:t>
                      </a:r>
                    </a:p>
                    <a:p>
                      <a:pPr marL="285750" indent="-285750">
                        <a:buFont typeface="Arial" panose="020B0604020202020204" pitchFamily="34" charset="0"/>
                        <a:buChar char="•"/>
                      </a:pPr>
                      <a:r>
                        <a:rPr lang="en-IE" sz="1400" baseline="0" dirty="0"/>
                        <a:t>Visual Art Sketchpad</a:t>
                      </a:r>
                    </a:p>
                    <a:p>
                      <a:pPr marL="285750" indent="-285750">
                        <a:buFont typeface="Arial" panose="020B0604020202020204" pitchFamily="34" charset="0"/>
                        <a:buChar char="•"/>
                      </a:pPr>
                      <a:r>
                        <a:rPr lang="en-IE" sz="1400" baseline="0" dirty="0"/>
                        <a:t>Communicate &amp; Reflect Form</a:t>
                      </a:r>
                      <a:endParaRPr lang="en-IE" sz="1400" dirty="0"/>
                    </a:p>
                  </a:txBody>
                  <a:tcPr marL="91435" marR="91435" marT="45708" marB="45708"/>
                </a:tc>
                <a:tc>
                  <a:txBody>
                    <a:bodyPr/>
                    <a:lstStyle/>
                    <a:p>
                      <a:r>
                        <a:rPr lang="en-IE" sz="1400" dirty="0"/>
                        <a:t>September – Early December</a:t>
                      </a:r>
                    </a:p>
                  </a:txBody>
                  <a:tcPr marL="91435" marR="91435" marT="45708" marB="45708"/>
                </a:tc>
                <a:tc>
                  <a:txBody>
                    <a:bodyPr/>
                    <a:lstStyle/>
                    <a:p>
                      <a:r>
                        <a:rPr lang="en-IE" sz="1400" dirty="0"/>
                        <a:t>Common level</a:t>
                      </a:r>
                    </a:p>
                    <a:p>
                      <a:r>
                        <a:rPr lang="en-IE" sz="1400" dirty="0"/>
                        <a:t>Descriptor</a:t>
                      </a:r>
                    </a:p>
                  </a:txBody>
                  <a:tcPr marL="91435" marR="91435" marT="45708" marB="45708"/>
                </a:tc>
                <a:tc>
                  <a:txBody>
                    <a:bodyPr/>
                    <a:lstStyle/>
                    <a:p>
                      <a:r>
                        <a:rPr lang="en-IE" sz="1400" dirty="0"/>
                        <a:t>Brief issued in September. Students</a:t>
                      </a:r>
                      <a:r>
                        <a:rPr lang="en-IE" sz="1400" baseline="0" dirty="0"/>
                        <a:t> research and present work in visual art sketchpad for assessment. Communicate &amp; Reflect. Form filled on completion of CBA2.</a:t>
                      </a:r>
                      <a:endParaRPr lang="en-IE" sz="1400" dirty="0"/>
                    </a:p>
                  </a:txBody>
                  <a:tcPr marL="91435" marR="91435" marT="45708" marB="45708"/>
                </a:tc>
                <a:extLst>
                  <a:ext uri="{0D108BD9-81ED-4DB2-BD59-A6C34878D82A}">
                    <a16:rowId xmlns:a16="http://schemas.microsoft.com/office/drawing/2014/main" val="10001"/>
                  </a:ext>
                </a:extLst>
              </a:tr>
              <a:tr h="2011638">
                <a:tc>
                  <a:txBody>
                    <a:bodyPr/>
                    <a:lstStyle/>
                    <a:p>
                      <a:r>
                        <a:rPr lang="en-IE" sz="1400" b="1" dirty="0"/>
                        <a:t>Phase 2</a:t>
                      </a:r>
                    </a:p>
                    <a:p>
                      <a:r>
                        <a:rPr lang="en-IE" sz="1400" b="0" dirty="0"/>
                        <a:t>State Certified Final Assessment</a:t>
                      </a:r>
                    </a:p>
                    <a:p>
                      <a:pPr marL="285750" indent="-285750">
                        <a:buFont typeface="Arial" panose="020B0604020202020204" pitchFamily="34" charset="0"/>
                        <a:buChar char="•"/>
                      </a:pPr>
                      <a:r>
                        <a:rPr lang="en-IE" sz="1400" b="0" dirty="0"/>
                        <a:t>Workbook</a:t>
                      </a:r>
                    </a:p>
                    <a:p>
                      <a:pPr marL="285750" indent="-285750">
                        <a:buFont typeface="Arial" panose="020B0604020202020204" pitchFamily="34" charset="0"/>
                        <a:buChar char="•"/>
                      </a:pPr>
                      <a:r>
                        <a:rPr lang="en-IE" sz="1400" b="0" dirty="0"/>
                        <a:t>Artefact 1</a:t>
                      </a:r>
                    </a:p>
                    <a:p>
                      <a:pPr marL="285750" indent="-285750">
                        <a:buFont typeface="Arial" panose="020B0604020202020204" pitchFamily="34" charset="0"/>
                        <a:buChar char="•"/>
                      </a:pPr>
                      <a:r>
                        <a:rPr lang="en-IE" sz="1400" b="0" dirty="0"/>
                        <a:t>Artefact</a:t>
                      </a:r>
                      <a:r>
                        <a:rPr lang="en-IE" sz="1400" b="0" baseline="0" dirty="0"/>
                        <a:t> 2</a:t>
                      </a:r>
                      <a:endParaRPr lang="en-IE" sz="1400" b="0" dirty="0"/>
                    </a:p>
                  </a:txBody>
                  <a:tcPr marL="91435" marR="91435" marT="45708" marB="45708"/>
                </a:tc>
                <a:tc>
                  <a:txBody>
                    <a:bodyPr/>
                    <a:lstStyle/>
                    <a:p>
                      <a:r>
                        <a:rPr lang="en-IE" sz="1400" dirty="0"/>
                        <a:t>January – early May</a:t>
                      </a:r>
                    </a:p>
                  </a:txBody>
                  <a:tcPr marL="91435" marR="91435" marT="45708" marB="45708"/>
                </a:tc>
                <a:tc>
                  <a:txBody>
                    <a:bodyPr/>
                    <a:lstStyle/>
                    <a:p>
                      <a:r>
                        <a:rPr lang="en-IE" sz="1400" dirty="0"/>
                        <a:t>Common level</a:t>
                      </a:r>
                    </a:p>
                    <a:p>
                      <a:r>
                        <a:rPr lang="en-IE" sz="1400" dirty="0"/>
                        <a:t>Workbook – 50%</a:t>
                      </a:r>
                    </a:p>
                    <a:p>
                      <a:r>
                        <a:rPr lang="en-IE" sz="1400" dirty="0"/>
                        <a:t>Artefact 1 – 25%</a:t>
                      </a:r>
                    </a:p>
                    <a:p>
                      <a:r>
                        <a:rPr lang="en-IE" sz="1400" dirty="0"/>
                        <a:t>Artefact</a:t>
                      </a:r>
                      <a:r>
                        <a:rPr lang="en-IE" sz="1400" baseline="0" dirty="0"/>
                        <a:t> 2 – 25%</a:t>
                      </a:r>
                      <a:endParaRPr lang="en-IE" sz="1400" dirty="0"/>
                    </a:p>
                  </a:txBody>
                  <a:tcPr marL="91435" marR="91435" marT="45708" marB="45708"/>
                </a:tc>
                <a:tc>
                  <a:txBody>
                    <a:bodyPr/>
                    <a:lstStyle/>
                    <a:p>
                      <a:r>
                        <a:rPr lang="en-IE" sz="1400" dirty="0"/>
                        <a:t>Workbook issued early January.</a:t>
                      </a:r>
                    </a:p>
                    <a:p>
                      <a:r>
                        <a:rPr lang="en-IE" sz="1400" dirty="0"/>
                        <a:t>Students further develop ideas from CBA 2 in workbook and make two artefacts. Completed artefact &amp; workbook assessed in early May. </a:t>
                      </a:r>
                    </a:p>
                  </a:txBody>
                  <a:tcPr marL="91435" marR="91435" marT="45708" marB="45708"/>
                </a:tc>
                <a:extLst>
                  <a:ext uri="{0D108BD9-81ED-4DB2-BD59-A6C34878D82A}">
                    <a16:rowId xmlns:a16="http://schemas.microsoft.com/office/drawing/2014/main" val="10002"/>
                  </a:ext>
                </a:extLst>
              </a:tr>
            </a:tbl>
          </a:graphicData>
        </a:graphic>
      </p:graphicFrame>
      <p:sp>
        <p:nvSpPr>
          <p:cNvPr id="20505" name="Slide Number Placeholder 3">
            <a:extLst>
              <a:ext uri="{FF2B5EF4-FFF2-40B4-BE49-F238E27FC236}">
                <a16:creationId xmlns:a16="http://schemas.microsoft.com/office/drawing/2014/main" id="{E543863A-554D-4029-8CC9-AEE225A04D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A174C5C4-7EC8-4C57-95EB-98FC7E8F8C54}" type="slidenum">
              <a:rPr lang="en-US" altLang="en-US">
                <a:solidFill>
                  <a:schemeClr val="accent1"/>
                </a:solidFill>
                <a:latin typeface="Arial" panose="020B0604020202020204" pitchFamily="34" charset="0"/>
              </a:rPr>
              <a:pPr>
                <a:spcBef>
                  <a:spcPct val="0"/>
                </a:spcBef>
                <a:buClrTx/>
                <a:buSzTx/>
                <a:buFontTx/>
                <a:buNone/>
              </a:pPr>
              <a:t>13</a:t>
            </a:fld>
            <a:endParaRPr lang="en-US" altLang="en-US">
              <a:solidFill>
                <a:schemeClr val="accent1"/>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A4C1892D-C9A4-4F00-94D3-04CB135926C6}"/>
              </a:ext>
            </a:extLst>
          </p:cNvPr>
          <p:cNvSpPr>
            <a:spLocks noGrp="1"/>
          </p:cNvSpPr>
          <p:nvPr>
            <p:ph type="title"/>
          </p:nvPr>
        </p:nvSpPr>
        <p:spPr/>
        <p:txBody>
          <a:bodyPr/>
          <a:lstStyle/>
          <a:p>
            <a:pPr eaLnBrk="1" hangingPunct="1"/>
            <a:r>
              <a:rPr lang="en-IE" altLang="en-US"/>
              <a:t>Junior Certificate Exams</a:t>
            </a:r>
            <a:endParaRPr lang="en-US" altLang="en-US"/>
          </a:p>
        </p:txBody>
      </p:sp>
      <p:sp>
        <p:nvSpPr>
          <p:cNvPr id="21507" name="Slide Number Placeholder 3">
            <a:extLst>
              <a:ext uri="{FF2B5EF4-FFF2-40B4-BE49-F238E27FC236}">
                <a16:creationId xmlns:a16="http://schemas.microsoft.com/office/drawing/2014/main" id="{7A2F6376-D91E-4C52-A8F0-48E7DEFD77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9B11444-C026-48E3-AD99-A5BBC4FB09DE}" type="slidenum">
              <a:rPr lang="en-US" altLang="en-US" sz="1000">
                <a:solidFill>
                  <a:schemeClr val="tx1"/>
                </a:solidFill>
                <a:latin typeface="Arial" panose="020B0604020202020204" pitchFamily="34" charset="0"/>
              </a:rPr>
              <a:pPr>
                <a:spcBef>
                  <a:spcPct val="0"/>
                </a:spcBef>
                <a:buClrTx/>
                <a:buSzTx/>
                <a:buFontTx/>
                <a:buNone/>
              </a:pPr>
              <a:t>14</a:t>
            </a:fld>
            <a:endParaRPr lang="en-US" altLang="en-US" sz="1000">
              <a:solidFill>
                <a:schemeClr val="tx1"/>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id="{B9B08105-4F01-4D0C-A07F-EFFAE048D357}"/>
              </a:ext>
            </a:extLst>
          </p:cNvPr>
          <p:cNvGraphicFramePr>
            <a:graphicFrameLocks noGrp="1"/>
          </p:cNvGraphicFramePr>
          <p:nvPr/>
        </p:nvGraphicFramePr>
        <p:xfrm>
          <a:off x="714375" y="2606675"/>
          <a:ext cx="7858125" cy="2551113"/>
        </p:xfrm>
        <a:graphic>
          <a:graphicData uri="http://schemas.openxmlformats.org/drawingml/2006/table">
            <a:tbl>
              <a:tblPr/>
              <a:tblGrid>
                <a:gridCol w="2522875">
                  <a:extLst>
                    <a:ext uri="{9D8B030D-6E8A-4147-A177-3AD203B41FA5}">
                      <a16:colId xmlns:a16="http://schemas.microsoft.com/office/drawing/2014/main" val="20000"/>
                    </a:ext>
                  </a:extLst>
                </a:gridCol>
                <a:gridCol w="2784569">
                  <a:extLst>
                    <a:ext uri="{9D8B030D-6E8A-4147-A177-3AD203B41FA5}">
                      <a16:colId xmlns:a16="http://schemas.microsoft.com/office/drawing/2014/main" val="20001"/>
                    </a:ext>
                  </a:extLst>
                </a:gridCol>
                <a:gridCol w="2550681">
                  <a:extLst>
                    <a:ext uri="{9D8B030D-6E8A-4147-A177-3AD203B41FA5}">
                      <a16:colId xmlns:a16="http://schemas.microsoft.com/office/drawing/2014/main" val="20002"/>
                    </a:ext>
                  </a:extLst>
                </a:gridCol>
              </a:tblGrid>
              <a:tr h="566914">
                <a:tc>
                  <a:txBody>
                    <a:bodyPr/>
                    <a:lstStyle/>
                    <a:p>
                      <a:pPr algn="l">
                        <a:spcAft>
                          <a:spcPts val="0"/>
                        </a:spcAft>
                      </a:pPr>
                      <a:r>
                        <a:rPr lang="en-GB" sz="1200" b="1" dirty="0">
                          <a:latin typeface="Times New Roman"/>
                          <a:ea typeface="Times New Roman"/>
                        </a:rPr>
                        <a:t>Examination Components</a:t>
                      </a:r>
                      <a:endParaRPr lang="en-US" sz="1200" dirty="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Times New Roman"/>
                          <a:ea typeface="Times New Roman"/>
                        </a:rPr>
                        <a:t>Dates /</a:t>
                      </a:r>
                      <a:endParaRPr lang="en-US" sz="1200">
                        <a:latin typeface="Times New Roman"/>
                        <a:ea typeface="Times New Roman"/>
                      </a:endParaRPr>
                    </a:p>
                    <a:p>
                      <a:pPr algn="ctr">
                        <a:spcAft>
                          <a:spcPts val="0"/>
                        </a:spcAft>
                      </a:pPr>
                      <a:r>
                        <a:rPr lang="en-GB" sz="1200" b="1">
                          <a:latin typeface="Times New Roman"/>
                          <a:ea typeface="Times New Roman"/>
                        </a:rPr>
                        <a:t>Deadlines</a:t>
                      </a:r>
                      <a:endParaRPr lang="en-US" sz="120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Times New Roman"/>
                          <a:ea typeface="Times New Roman"/>
                        </a:rPr>
                        <a:t>Higher / Ordinary Level</a:t>
                      </a:r>
                      <a:endParaRPr lang="en-US" sz="1200">
                        <a:latin typeface="Times New Roman"/>
                        <a:ea typeface="Times New Roman"/>
                      </a:endParaRPr>
                    </a:p>
                    <a:p>
                      <a:pPr algn="ctr">
                        <a:spcAft>
                          <a:spcPts val="0"/>
                        </a:spcAft>
                      </a:pPr>
                      <a:r>
                        <a:rPr lang="en-GB" sz="1200" b="1">
                          <a:latin typeface="Times New Roman"/>
                          <a:ea typeface="Times New Roman"/>
                        </a:rPr>
                        <a:t>% of marks</a:t>
                      </a:r>
                      <a:endParaRPr lang="en-US" sz="120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0372">
                <a:tc>
                  <a:txBody>
                    <a:bodyPr/>
                    <a:lstStyle/>
                    <a:p>
                      <a:pPr algn="l">
                        <a:spcAft>
                          <a:spcPts val="0"/>
                        </a:spcAft>
                      </a:pPr>
                      <a:endParaRPr lang="en-US" sz="1200" dirty="0">
                        <a:latin typeface="Times New Roman"/>
                        <a:ea typeface="Times New Roman"/>
                      </a:endParaRPr>
                    </a:p>
                    <a:p>
                      <a:pPr algn="l">
                        <a:spcAft>
                          <a:spcPts val="0"/>
                        </a:spcAft>
                      </a:pPr>
                      <a:r>
                        <a:rPr lang="en-GB" sz="1200" b="1" dirty="0">
                          <a:latin typeface="Times New Roman"/>
                          <a:ea typeface="Times New Roman"/>
                        </a:rPr>
                        <a:t>Practical Exam</a:t>
                      </a:r>
                      <a:endParaRPr lang="en-US" sz="1200" dirty="0">
                        <a:latin typeface="Times New Roman"/>
                        <a:ea typeface="Times New Roman"/>
                      </a:endParaRPr>
                    </a:p>
                    <a:p>
                      <a:pPr algn="l">
                        <a:spcAft>
                          <a:spcPts val="0"/>
                        </a:spcAft>
                      </a:pPr>
                      <a:r>
                        <a:rPr lang="en-GB" sz="1200" b="1" dirty="0">
                          <a:latin typeface="Times New Roman"/>
                          <a:ea typeface="Times New Roman"/>
                        </a:rPr>
                        <a:t>(Performance)</a:t>
                      </a:r>
                      <a:endParaRPr lang="en-US" sz="1200" dirty="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Times New Roman"/>
                        <a:ea typeface="Times New Roman"/>
                      </a:endParaRPr>
                    </a:p>
                    <a:p>
                      <a:pPr algn="ctr">
                        <a:spcAft>
                          <a:spcPts val="0"/>
                        </a:spcAft>
                      </a:pPr>
                      <a:r>
                        <a:rPr lang="en-GB" sz="1200" dirty="0">
                          <a:latin typeface="Times New Roman"/>
                          <a:ea typeface="Times New Roman"/>
                        </a:rPr>
                        <a:t>March</a:t>
                      </a:r>
                      <a:r>
                        <a:rPr lang="en-GB" sz="1200" baseline="0" dirty="0">
                          <a:latin typeface="Times New Roman"/>
                          <a:ea typeface="Times New Roman"/>
                        </a:rPr>
                        <a:t> / </a:t>
                      </a:r>
                      <a:r>
                        <a:rPr lang="en-GB" sz="1200" dirty="0">
                          <a:latin typeface="Times New Roman"/>
                          <a:ea typeface="Times New Roman"/>
                        </a:rPr>
                        <a:t>April</a:t>
                      </a:r>
                      <a:endParaRPr lang="en-US" sz="1200" dirty="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Times New Roman"/>
                        <a:ea typeface="Times New Roman"/>
                      </a:endParaRPr>
                    </a:p>
                    <a:p>
                      <a:pPr algn="ctr">
                        <a:spcAft>
                          <a:spcPts val="0"/>
                        </a:spcAft>
                      </a:pPr>
                      <a:r>
                        <a:rPr lang="en-GB" sz="1200" dirty="0">
                          <a:latin typeface="Times New Roman"/>
                          <a:ea typeface="Times New Roman"/>
                        </a:rPr>
                        <a:t>25%</a:t>
                      </a:r>
                      <a:endParaRPr lang="en-US" sz="1200" dirty="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3827">
                <a:tc>
                  <a:txBody>
                    <a:bodyPr/>
                    <a:lstStyle/>
                    <a:p>
                      <a:pPr algn="l">
                        <a:spcAft>
                          <a:spcPts val="0"/>
                        </a:spcAft>
                      </a:pPr>
                      <a:endParaRPr lang="en-US" sz="1200">
                        <a:latin typeface="Times New Roman"/>
                        <a:ea typeface="Times New Roman"/>
                      </a:endParaRPr>
                    </a:p>
                    <a:p>
                      <a:pPr algn="l">
                        <a:spcAft>
                          <a:spcPts val="0"/>
                        </a:spcAft>
                      </a:pPr>
                      <a:r>
                        <a:rPr lang="en-GB" sz="1200" b="1">
                          <a:latin typeface="Times New Roman"/>
                          <a:ea typeface="Times New Roman"/>
                        </a:rPr>
                        <a:t>Written Examination</a:t>
                      </a:r>
                      <a:endParaRPr lang="en-US" sz="1200">
                        <a:latin typeface="Times New Roman"/>
                        <a:ea typeface="Times New Roman"/>
                      </a:endParaRPr>
                    </a:p>
                    <a:p>
                      <a:pPr algn="l">
                        <a:spcAft>
                          <a:spcPts val="0"/>
                        </a:spcAft>
                      </a:pPr>
                      <a:r>
                        <a:rPr lang="en-GB" sz="1200" b="1">
                          <a:latin typeface="Times New Roman"/>
                          <a:ea typeface="Times New Roman"/>
                        </a:rPr>
                        <a:t>(Listening, Composing &amp; General Study)</a:t>
                      </a:r>
                      <a:endParaRPr lang="en-US" sz="120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Times New Roman"/>
                        <a:ea typeface="Times New Roman"/>
                      </a:endParaRPr>
                    </a:p>
                    <a:p>
                      <a:pPr algn="ctr">
                        <a:spcAft>
                          <a:spcPts val="0"/>
                        </a:spcAft>
                      </a:pPr>
                      <a:r>
                        <a:rPr lang="en-GB" sz="1200" dirty="0">
                          <a:latin typeface="Times New Roman"/>
                          <a:ea typeface="Times New Roman"/>
                        </a:rPr>
                        <a:t>June</a:t>
                      </a:r>
                      <a:endParaRPr lang="en-US" sz="1200" dirty="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Times New Roman"/>
                        <a:ea typeface="Times New Roman"/>
                      </a:endParaRPr>
                    </a:p>
                    <a:p>
                      <a:pPr algn="ctr">
                        <a:spcAft>
                          <a:spcPts val="0"/>
                        </a:spcAft>
                      </a:pPr>
                      <a:r>
                        <a:rPr lang="en-GB" sz="1200" dirty="0">
                          <a:latin typeface="Times New Roman"/>
                          <a:ea typeface="Times New Roman"/>
                        </a:rPr>
                        <a:t>75%</a:t>
                      </a:r>
                      <a:endParaRPr lang="en-US" sz="1200" dirty="0">
                        <a:latin typeface="Times New Roman"/>
                        <a:ea typeface="Times New Roman"/>
                      </a:endParaRPr>
                    </a:p>
                  </a:txBody>
                  <a:tcPr marL="68537" marR="6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1526" name="Rectangle 5">
            <a:extLst>
              <a:ext uri="{FF2B5EF4-FFF2-40B4-BE49-F238E27FC236}">
                <a16:creationId xmlns:a16="http://schemas.microsoft.com/office/drawing/2014/main" id="{6280B2BD-99D7-48A5-9745-256375E396E3}"/>
              </a:ext>
            </a:extLst>
          </p:cNvPr>
          <p:cNvSpPr>
            <a:spLocks noChangeArrowheads="1"/>
          </p:cNvSpPr>
          <p:nvPr/>
        </p:nvSpPr>
        <p:spPr bwMode="auto">
          <a:xfrm>
            <a:off x="642938" y="1285875"/>
            <a:ext cx="169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b="1">
                <a:solidFill>
                  <a:schemeClr val="tx1"/>
                </a:solidFill>
                <a:latin typeface="Arial" panose="020B0604020202020204" pitchFamily="34" charset="0"/>
              </a:rPr>
              <a:t>Music</a:t>
            </a:r>
            <a:endParaRPr lang="en-US" altLang="en-US" b="1">
              <a:solidFill>
                <a:schemeClr val="tx1"/>
              </a:solidFill>
              <a:latin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C970DF3E-7418-45F5-948A-3F28B7AB3A86}"/>
              </a:ext>
            </a:extLst>
          </p:cNvPr>
          <p:cNvSpPr>
            <a:spLocks noGrp="1"/>
          </p:cNvSpPr>
          <p:nvPr>
            <p:ph type="title"/>
          </p:nvPr>
        </p:nvSpPr>
        <p:spPr/>
        <p:txBody>
          <a:bodyPr/>
          <a:lstStyle/>
          <a:p>
            <a:pPr eaLnBrk="1" hangingPunct="1"/>
            <a:r>
              <a:rPr lang="en-IE" altLang="en-US"/>
              <a:t>Junior Certificate Exams</a:t>
            </a:r>
            <a:endParaRPr lang="en-US" altLang="en-US"/>
          </a:p>
        </p:txBody>
      </p:sp>
      <p:sp>
        <p:nvSpPr>
          <p:cNvPr id="23555" name="Slide Number Placeholder 3">
            <a:extLst>
              <a:ext uri="{FF2B5EF4-FFF2-40B4-BE49-F238E27FC236}">
                <a16:creationId xmlns:a16="http://schemas.microsoft.com/office/drawing/2014/main" id="{244ED882-A5B5-4EB2-94D2-7E83297888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0D0D9A8-595D-4300-B23D-A08389E98D3E}" type="slidenum">
              <a:rPr lang="en-US" altLang="en-US" sz="1000">
                <a:solidFill>
                  <a:schemeClr val="tx1"/>
                </a:solidFill>
                <a:latin typeface="Arial" panose="020B0604020202020204" pitchFamily="34" charset="0"/>
              </a:rPr>
              <a:pPr>
                <a:spcBef>
                  <a:spcPct val="0"/>
                </a:spcBef>
                <a:buClrTx/>
                <a:buSzTx/>
                <a:buFontTx/>
                <a:buNone/>
              </a:pPr>
              <a:t>15</a:t>
            </a:fld>
            <a:endParaRPr lang="en-US" altLang="en-US" sz="1000">
              <a:solidFill>
                <a:schemeClr val="tx1"/>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id="{3F28B8C7-1942-4ABD-B9C2-AD632FE6C329}"/>
              </a:ext>
            </a:extLst>
          </p:cNvPr>
          <p:cNvGraphicFramePr>
            <a:graphicFrameLocks noGrp="1"/>
          </p:cNvGraphicFramePr>
          <p:nvPr/>
        </p:nvGraphicFramePr>
        <p:xfrm>
          <a:off x="684213" y="1773238"/>
          <a:ext cx="8075613" cy="3603626"/>
        </p:xfrm>
        <a:graphic>
          <a:graphicData uri="http://schemas.openxmlformats.org/drawingml/2006/table">
            <a:tbl>
              <a:tblPr/>
              <a:tblGrid>
                <a:gridCol w="2056284">
                  <a:extLst>
                    <a:ext uri="{9D8B030D-6E8A-4147-A177-3AD203B41FA5}">
                      <a16:colId xmlns:a16="http://schemas.microsoft.com/office/drawing/2014/main" val="20000"/>
                    </a:ext>
                  </a:extLst>
                </a:gridCol>
                <a:gridCol w="1212296">
                  <a:extLst>
                    <a:ext uri="{9D8B030D-6E8A-4147-A177-3AD203B41FA5}">
                      <a16:colId xmlns:a16="http://schemas.microsoft.com/office/drawing/2014/main" val="20001"/>
                    </a:ext>
                  </a:extLst>
                </a:gridCol>
                <a:gridCol w="1361909">
                  <a:extLst>
                    <a:ext uri="{9D8B030D-6E8A-4147-A177-3AD203B41FA5}">
                      <a16:colId xmlns:a16="http://schemas.microsoft.com/office/drawing/2014/main" val="20002"/>
                    </a:ext>
                  </a:extLst>
                </a:gridCol>
                <a:gridCol w="3445124">
                  <a:extLst>
                    <a:ext uri="{9D8B030D-6E8A-4147-A177-3AD203B41FA5}">
                      <a16:colId xmlns:a16="http://schemas.microsoft.com/office/drawing/2014/main" val="20003"/>
                    </a:ext>
                  </a:extLst>
                </a:gridCol>
              </a:tblGrid>
              <a:tr h="725622">
                <a:tc>
                  <a:txBody>
                    <a:bodyPr/>
                    <a:lstStyle/>
                    <a:p>
                      <a:pPr algn="ctr">
                        <a:spcAft>
                          <a:spcPts val="0"/>
                        </a:spcAft>
                      </a:pPr>
                      <a:r>
                        <a:rPr lang="en-GB" sz="1200" b="1" dirty="0">
                          <a:latin typeface="Arial" pitchFamily="34" charset="0"/>
                          <a:ea typeface="Times New Roman"/>
                          <a:cs typeface="Arial" pitchFamily="34" charset="0"/>
                        </a:rPr>
                        <a:t>Examination</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Components</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Dates /</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Deadlines</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Higher / Ordinary Level</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 of marks</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Additional Information</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4703">
                <a:tc>
                  <a:txBody>
                    <a:bodyPr/>
                    <a:lstStyle/>
                    <a:p>
                      <a:pPr algn="l">
                        <a:spcAft>
                          <a:spcPts val="0"/>
                        </a:spcAft>
                      </a:pPr>
                      <a:endParaRPr lang="en-GB" sz="1200" b="1"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Classroom Based Assessment 1 </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solidFill>
                            <a:schemeClr val="tx1"/>
                          </a:solidFill>
                          <a:latin typeface="Arial" pitchFamily="34" charset="0"/>
                          <a:ea typeface="Times New Roman"/>
                          <a:cs typeface="Arial" pitchFamily="34" charset="0"/>
                        </a:rPr>
                        <a:t>During 2</a:t>
                      </a:r>
                      <a:r>
                        <a:rPr lang="en-GB" sz="1200" baseline="30000" dirty="0">
                          <a:solidFill>
                            <a:schemeClr val="tx1"/>
                          </a:solidFill>
                          <a:latin typeface="Arial" pitchFamily="34" charset="0"/>
                          <a:ea typeface="Times New Roman"/>
                          <a:cs typeface="Arial" pitchFamily="34" charset="0"/>
                        </a:rPr>
                        <a:t>nd</a:t>
                      </a:r>
                      <a:r>
                        <a:rPr lang="en-GB" sz="1200" dirty="0">
                          <a:solidFill>
                            <a:schemeClr val="tx1"/>
                          </a:solidFill>
                          <a:latin typeface="Arial" pitchFamily="34" charset="0"/>
                          <a:ea typeface="Times New Roman"/>
                          <a:cs typeface="Arial" pitchFamily="34" charset="0"/>
                        </a:rPr>
                        <a:t> Year</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Descriptor</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Assessed</a:t>
                      </a:r>
                      <a:r>
                        <a:rPr lang="en-GB" sz="1200" baseline="0" dirty="0">
                          <a:latin typeface="Arial" pitchFamily="34" charset="0"/>
                          <a:ea typeface="Times New Roman"/>
                          <a:cs typeface="Arial" pitchFamily="34" charset="0"/>
                        </a:rPr>
                        <a:t> in school by teacher.  Results for this were included in Summer Exam report, 2018 </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1781">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US" sz="1200" b="1" dirty="0">
                          <a:latin typeface="Arial" pitchFamily="34" charset="0"/>
                          <a:ea typeface="Times New Roman"/>
                          <a:cs typeface="Arial" pitchFamily="34" charset="0"/>
                        </a:rPr>
                        <a:t>Science in Society Investigation</a:t>
                      </a:r>
                    </a:p>
                    <a:p>
                      <a:pPr algn="l">
                        <a:spcAft>
                          <a:spcPts val="0"/>
                        </a:spcAft>
                      </a:pPr>
                      <a:endParaRPr lang="en-US" sz="1200" b="1" dirty="0">
                        <a:latin typeface="Arial" pitchFamily="34" charset="0"/>
                        <a:ea typeface="Times New Roman"/>
                        <a:cs typeface="Arial" pitchFamily="34" charset="0"/>
                      </a:endParaRPr>
                    </a:p>
                    <a:p>
                      <a:pPr algn="l">
                        <a:spcAft>
                          <a:spcPts val="0"/>
                        </a:spcAft>
                      </a:pPr>
                      <a:r>
                        <a:rPr lang="en-US" sz="1200" b="1" baseline="0" dirty="0">
                          <a:latin typeface="Arial" pitchFamily="34" charset="0"/>
                          <a:ea typeface="Times New Roman"/>
                          <a:cs typeface="Arial" pitchFamily="34" charset="0"/>
                        </a:rPr>
                        <a:t>Classroom Based Assessment 2</a:t>
                      </a:r>
                      <a:endParaRPr lang="en-US" sz="1200" b="1"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Dec / January</a:t>
                      </a:r>
                    </a:p>
                    <a:p>
                      <a:pPr algn="ctr">
                        <a:spcAft>
                          <a:spcPts val="0"/>
                        </a:spcAft>
                      </a:pPr>
                      <a:r>
                        <a:rPr lang="en-GB" sz="1200" dirty="0">
                          <a:latin typeface="Arial" pitchFamily="34" charset="0"/>
                          <a:ea typeface="Times New Roman"/>
                          <a:cs typeface="Arial" pitchFamily="34" charset="0"/>
                        </a:rPr>
                        <a:t>(3 weeks)</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US" sz="1200" dirty="0">
                          <a:latin typeface="Arial" pitchFamily="34" charset="0"/>
                          <a:ea typeface="Times New Roman"/>
                          <a:cs typeface="Arial" pitchFamily="34" charset="0"/>
                        </a:rPr>
                        <a:t>Descriptor</a:t>
                      </a: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200" b="0" dirty="0">
                          <a:latin typeface="Arial" pitchFamily="34" charset="0"/>
                          <a:ea typeface="Times New Roman"/>
                          <a:cs typeface="Arial" pitchFamily="34" charset="0"/>
                        </a:rPr>
                        <a:t>The student will, over a three week period, research a socio-scientific issue, analyse the information collected, evaluate the claims and draw evidence-based conclusions about the issues involved.</a:t>
                      </a:r>
                      <a:endParaRPr lang="en-US" sz="1200" b="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1520">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US" sz="1200" b="1" dirty="0">
                          <a:latin typeface="Arial" pitchFamily="34" charset="0"/>
                          <a:ea typeface="Times New Roman"/>
                          <a:cs typeface="Arial" pitchFamily="34" charset="0"/>
                        </a:rPr>
                        <a:t>Assessment Task</a:t>
                      </a: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28</a:t>
                      </a:r>
                      <a:r>
                        <a:rPr lang="en-GB" sz="1200" baseline="30000" dirty="0">
                          <a:latin typeface="Arial" pitchFamily="34" charset="0"/>
                          <a:ea typeface="Times New Roman"/>
                          <a:cs typeface="Arial" pitchFamily="34" charset="0"/>
                        </a:rPr>
                        <a:t>th</a:t>
                      </a:r>
                      <a:r>
                        <a:rPr lang="en-GB" sz="1200" dirty="0">
                          <a:latin typeface="Arial" pitchFamily="34" charset="0"/>
                          <a:ea typeface="Times New Roman"/>
                          <a:cs typeface="Arial" pitchFamily="34" charset="0"/>
                        </a:rPr>
                        <a:t> January</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10%</a:t>
                      </a: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US" sz="1200" dirty="0">
                          <a:latin typeface="Arial" pitchFamily="34" charset="0"/>
                          <a:ea typeface="Times New Roman"/>
                          <a:cs typeface="Arial" pitchFamily="34" charset="0"/>
                        </a:rPr>
                        <a:t>Based</a:t>
                      </a:r>
                      <a:r>
                        <a:rPr lang="en-US" sz="1200" baseline="0" dirty="0">
                          <a:latin typeface="Arial" pitchFamily="34" charset="0"/>
                          <a:ea typeface="Times New Roman"/>
                          <a:cs typeface="Arial" pitchFamily="34" charset="0"/>
                        </a:rPr>
                        <a:t> on Learning Outcomes of Classroom Based Assessment 2</a:t>
                      </a:r>
                    </a:p>
                    <a:p>
                      <a:pPr algn="l">
                        <a:spcAft>
                          <a:spcPts val="0"/>
                        </a:spcAft>
                      </a:pPr>
                      <a:endParaRPr lang="en-US" sz="1200" dirty="0">
                        <a:latin typeface="Arial" pitchFamily="34" charset="0"/>
                        <a:ea typeface="Times New Roman"/>
                        <a:cs typeface="Arial" pitchFamily="34"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583" name="Rectangle 5">
            <a:extLst>
              <a:ext uri="{FF2B5EF4-FFF2-40B4-BE49-F238E27FC236}">
                <a16:creationId xmlns:a16="http://schemas.microsoft.com/office/drawing/2014/main" id="{26E32C36-C127-42B7-A533-2DE4F4F666FE}"/>
              </a:ext>
            </a:extLst>
          </p:cNvPr>
          <p:cNvSpPr>
            <a:spLocks noChangeArrowheads="1"/>
          </p:cNvSpPr>
          <p:nvPr/>
        </p:nvSpPr>
        <p:spPr bwMode="auto">
          <a:xfrm>
            <a:off x="571500" y="1285875"/>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b="1">
                <a:solidFill>
                  <a:schemeClr val="tx1"/>
                </a:solidFill>
                <a:latin typeface="Arial" panose="020B0604020202020204" pitchFamily="34" charset="0"/>
              </a:rPr>
              <a:t>Science</a:t>
            </a:r>
            <a:endParaRPr lang="en-US" altLang="en-US" b="1">
              <a:solidFill>
                <a:schemeClr val="tx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E3132A37-9739-4D01-BC19-E7BF3644F598}"/>
              </a:ext>
            </a:extLst>
          </p:cNvPr>
          <p:cNvGraphicFramePr>
            <a:graphicFrameLocks noGrp="1"/>
          </p:cNvGraphicFramePr>
          <p:nvPr/>
        </p:nvGraphicFramePr>
        <p:xfrm>
          <a:off x="684213" y="5376863"/>
          <a:ext cx="8075613" cy="538162"/>
        </p:xfrm>
        <a:graphic>
          <a:graphicData uri="http://schemas.openxmlformats.org/drawingml/2006/table">
            <a:tbl>
              <a:tblPr/>
              <a:tblGrid>
                <a:gridCol w="2057716">
                  <a:extLst>
                    <a:ext uri="{9D8B030D-6E8A-4147-A177-3AD203B41FA5}">
                      <a16:colId xmlns:a16="http://schemas.microsoft.com/office/drawing/2014/main" val="20000"/>
                    </a:ext>
                  </a:extLst>
                </a:gridCol>
                <a:gridCol w="1210642">
                  <a:extLst>
                    <a:ext uri="{9D8B030D-6E8A-4147-A177-3AD203B41FA5}">
                      <a16:colId xmlns:a16="http://schemas.microsoft.com/office/drawing/2014/main" val="20001"/>
                    </a:ext>
                  </a:extLst>
                </a:gridCol>
                <a:gridCol w="1361972">
                  <a:extLst>
                    <a:ext uri="{9D8B030D-6E8A-4147-A177-3AD203B41FA5}">
                      <a16:colId xmlns:a16="http://schemas.microsoft.com/office/drawing/2014/main" val="20002"/>
                    </a:ext>
                  </a:extLst>
                </a:gridCol>
                <a:gridCol w="3445283">
                  <a:extLst>
                    <a:ext uri="{9D8B030D-6E8A-4147-A177-3AD203B41FA5}">
                      <a16:colId xmlns:a16="http://schemas.microsoft.com/office/drawing/2014/main" val="20003"/>
                    </a:ext>
                  </a:extLst>
                </a:gridCol>
              </a:tblGrid>
              <a:tr h="538162">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Written Examination</a:t>
                      </a:r>
                      <a:endParaRPr lang="en-US" sz="1200" dirty="0">
                        <a:latin typeface="Arial" pitchFamily="34" charset="0"/>
                        <a:ea typeface="Times New Roman"/>
                        <a:cs typeface="Arial" pitchFamily="34" charset="0"/>
                      </a:endParaRPr>
                    </a:p>
                  </a:txBody>
                  <a:tcPr marL="52554" marR="52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June</a:t>
                      </a:r>
                      <a:endParaRPr lang="en-US" sz="1200" dirty="0">
                        <a:latin typeface="Arial" pitchFamily="34" charset="0"/>
                        <a:ea typeface="Times New Roman"/>
                        <a:cs typeface="Arial" pitchFamily="34" charset="0"/>
                      </a:endParaRPr>
                    </a:p>
                  </a:txBody>
                  <a:tcPr marL="52554" marR="52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90%</a:t>
                      </a:r>
                      <a:endParaRPr lang="en-US" sz="1200" dirty="0">
                        <a:latin typeface="Arial" pitchFamily="34" charset="0"/>
                        <a:ea typeface="Times New Roman"/>
                        <a:cs typeface="Arial" pitchFamily="34" charset="0"/>
                      </a:endParaRPr>
                    </a:p>
                  </a:txBody>
                  <a:tcPr marL="52554" marR="52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txBody>
                  <a:tcPr marL="52554" marR="52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B67B555-34D8-42DD-A455-559AC3BA927F}"/>
              </a:ext>
            </a:extLst>
          </p:cNvPr>
          <p:cNvSpPr>
            <a:spLocks noGrp="1"/>
          </p:cNvSpPr>
          <p:nvPr>
            <p:ph type="title"/>
          </p:nvPr>
        </p:nvSpPr>
        <p:spPr>
          <a:xfrm>
            <a:off x="520700" y="312738"/>
            <a:ext cx="8229600" cy="1143000"/>
          </a:xfrm>
        </p:spPr>
        <p:txBody>
          <a:bodyPr/>
          <a:lstStyle/>
          <a:p>
            <a:pPr eaLnBrk="1" hangingPunct="1"/>
            <a:r>
              <a:rPr lang="en-IE" altLang="en-US"/>
              <a:t>Junior Cycle English</a:t>
            </a:r>
            <a:endParaRPr lang="en-US" altLang="en-US"/>
          </a:p>
        </p:txBody>
      </p:sp>
      <p:sp>
        <p:nvSpPr>
          <p:cNvPr id="25603" name="Slide Number Placeholder 3">
            <a:extLst>
              <a:ext uri="{FF2B5EF4-FFF2-40B4-BE49-F238E27FC236}">
                <a16:creationId xmlns:a16="http://schemas.microsoft.com/office/drawing/2014/main" id="{B77F9464-ABBC-458F-A939-E6033D1261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0AA7098-3183-47BC-A4ED-462EDFFD519D}" type="slidenum">
              <a:rPr lang="en-US" altLang="en-US" sz="1000">
                <a:solidFill>
                  <a:schemeClr val="tx1"/>
                </a:solidFill>
                <a:latin typeface="Arial" panose="020B0604020202020204" pitchFamily="34" charset="0"/>
              </a:rPr>
              <a:pPr>
                <a:spcBef>
                  <a:spcPct val="0"/>
                </a:spcBef>
                <a:buClrTx/>
                <a:buSzTx/>
                <a:buFontTx/>
                <a:buNone/>
              </a:pPr>
              <a:t>16</a:t>
            </a:fld>
            <a:endParaRPr lang="en-US" altLang="en-US" sz="1000">
              <a:solidFill>
                <a:schemeClr val="tx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C43412FA-AE2C-4D34-B2E5-E717DB26C83C}"/>
              </a:ext>
            </a:extLst>
          </p:cNvPr>
          <p:cNvGraphicFramePr>
            <a:graphicFrameLocks noGrp="1"/>
          </p:cNvGraphicFramePr>
          <p:nvPr/>
        </p:nvGraphicFramePr>
        <p:xfrm>
          <a:off x="755650" y="1628775"/>
          <a:ext cx="7704139" cy="4321176"/>
        </p:xfrm>
        <a:graphic>
          <a:graphicData uri="http://schemas.openxmlformats.org/drawingml/2006/table">
            <a:tbl>
              <a:tblPr/>
              <a:tblGrid>
                <a:gridCol w="2619407">
                  <a:extLst>
                    <a:ext uri="{9D8B030D-6E8A-4147-A177-3AD203B41FA5}">
                      <a16:colId xmlns:a16="http://schemas.microsoft.com/office/drawing/2014/main" val="20000"/>
                    </a:ext>
                  </a:extLst>
                </a:gridCol>
                <a:gridCol w="1386745">
                  <a:extLst>
                    <a:ext uri="{9D8B030D-6E8A-4147-A177-3AD203B41FA5}">
                      <a16:colId xmlns:a16="http://schemas.microsoft.com/office/drawing/2014/main" val="20001"/>
                    </a:ext>
                  </a:extLst>
                </a:gridCol>
                <a:gridCol w="924497">
                  <a:extLst>
                    <a:ext uri="{9D8B030D-6E8A-4147-A177-3AD203B41FA5}">
                      <a16:colId xmlns:a16="http://schemas.microsoft.com/office/drawing/2014/main" val="20002"/>
                    </a:ext>
                  </a:extLst>
                </a:gridCol>
                <a:gridCol w="2773490">
                  <a:extLst>
                    <a:ext uri="{9D8B030D-6E8A-4147-A177-3AD203B41FA5}">
                      <a16:colId xmlns:a16="http://schemas.microsoft.com/office/drawing/2014/main" val="20003"/>
                    </a:ext>
                  </a:extLst>
                </a:gridCol>
              </a:tblGrid>
              <a:tr h="648996">
                <a:tc>
                  <a:txBody>
                    <a:bodyPr/>
                    <a:lstStyle/>
                    <a:p>
                      <a:pPr algn="ctr">
                        <a:spcAft>
                          <a:spcPts val="0"/>
                        </a:spcAft>
                      </a:pPr>
                      <a:r>
                        <a:rPr lang="en-GB" sz="1200" b="1" dirty="0">
                          <a:latin typeface="Arial" pitchFamily="34" charset="0"/>
                          <a:ea typeface="Times New Roman"/>
                          <a:cs typeface="Arial" pitchFamily="34" charset="0"/>
                        </a:rPr>
                        <a:t>Examination</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Components</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Dates /</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Deadlines</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Times New Roman"/>
                          <a:cs typeface="Arial" pitchFamily="34" charset="0"/>
                        </a:rPr>
                        <a:t>Marks</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Additional Information</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4235">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Classroom Based Assessment 1 Oral Communication</a:t>
                      </a:r>
                    </a:p>
                    <a:p>
                      <a:pPr algn="l">
                        <a:spcAft>
                          <a:spcPts val="0"/>
                        </a:spcAft>
                      </a:pP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solidFill>
                            <a:schemeClr val="tx1"/>
                          </a:solidFill>
                          <a:latin typeface="Arial" pitchFamily="34" charset="0"/>
                          <a:ea typeface="Times New Roman"/>
                          <a:cs typeface="Arial" pitchFamily="34" charset="0"/>
                        </a:rPr>
                        <a:t>During 2</a:t>
                      </a:r>
                      <a:r>
                        <a:rPr lang="en-GB" sz="1200" baseline="30000" dirty="0">
                          <a:solidFill>
                            <a:schemeClr val="tx1"/>
                          </a:solidFill>
                          <a:latin typeface="Arial" pitchFamily="34" charset="0"/>
                          <a:ea typeface="Times New Roman"/>
                          <a:cs typeface="Arial" pitchFamily="34" charset="0"/>
                        </a:rPr>
                        <a:t>nd</a:t>
                      </a:r>
                      <a:r>
                        <a:rPr lang="en-GB" sz="1200" dirty="0">
                          <a:solidFill>
                            <a:schemeClr val="tx1"/>
                          </a:solidFill>
                          <a:latin typeface="Arial" pitchFamily="34" charset="0"/>
                          <a:ea typeface="Times New Roman"/>
                          <a:cs typeface="Arial" pitchFamily="34" charset="0"/>
                        </a:rPr>
                        <a:t> Year</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Descriptor</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Assessed</a:t>
                      </a:r>
                      <a:r>
                        <a:rPr lang="en-GB" sz="1200" baseline="0" dirty="0">
                          <a:latin typeface="Arial" pitchFamily="34" charset="0"/>
                          <a:ea typeface="Times New Roman"/>
                          <a:cs typeface="Arial" pitchFamily="34" charset="0"/>
                        </a:rPr>
                        <a:t> in school by teacher.  Results for this were included in Summer Exam report, 2018 </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8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itchFamily="34" charset="0"/>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itchFamily="34" charset="0"/>
                          <a:ea typeface="Times New Roman"/>
                          <a:cs typeface="Arial" pitchFamily="34" charset="0"/>
                        </a:rPr>
                        <a:t>Classroom Based Assessment 2 </a:t>
                      </a:r>
                      <a:r>
                        <a:rPr lang="en-IE" sz="1200" b="1" dirty="0">
                          <a:latin typeface="Arial" pitchFamily="34" charset="0"/>
                          <a:ea typeface="Times New Roman"/>
                          <a:cs typeface="Arial" pitchFamily="34" charset="0"/>
                        </a:rPr>
                        <a:t>Two Texts from student’s portfolio</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solidFill>
                          <a:schemeClr val="tx1"/>
                        </a:solidFill>
                        <a:latin typeface="Arial" pitchFamily="34" charset="0"/>
                        <a:ea typeface="Times New Roman"/>
                        <a:cs typeface="Arial" pitchFamily="34" charset="0"/>
                      </a:endParaRPr>
                    </a:p>
                    <a:p>
                      <a:pPr algn="ctr">
                        <a:spcAft>
                          <a:spcPts val="0"/>
                        </a:spcAft>
                      </a:pPr>
                      <a:r>
                        <a:rPr kumimoji="0" lang="en-GB" sz="1200" kern="1200" dirty="0">
                          <a:solidFill>
                            <a:schemeClr val="tx1"/>
                          </a:solidFill>
                          <a:effectLst/>
                          <a:latin typeface="Arial" panose="020B0604020202020204" pitchFamily="34" charset="0"/>
                          <a:ea typeface="+mn-ea"/>
                          <a:cs typeface="Arial" panose="020B0604020202020204" pitchFamily="34" charset="0"/>
                        </a:rPr>
                        <a:t>3</a:t>
                      </a:r>
                      <a:r>
                        <a:rPr kumimoji="0" lang="en-GB" sz="1200" kern="1200" baseline="30000" dirty="0">
                          <a:solidFill>
                            <a:schemeClr val="tx1"/>
                          </a:solidFill>
                          <a:effectLst/>
                          <a:latin typeface="Arial" panose="020B0604020202020204" pitchFamily="34" charset="0"/>
                          <a:ea typeface="+mn-ea"/>
                          <a:cs typeface="Arial" panose="020B0604020202020204" pitchFamily="34" charset="0"/>
                        </a:rPr>
                        <a:t>rd</a:t>
                      </a:r>
                      <a:r>
                        <a:rPr kumimoji="0" lang="en-GB" sz="1200" kern="1200" dirty="0">
                          <a:solidFill>
                            <a:schemeClr val="tx1"/>
                          </a:solidFill>
                          <a:effectLst/>
                          <a:latin typeface="Arial" panose="020B0604020202020204" pitchFamily="34" charset="0"/>
                          <a:ea typeface="+mn-ea"/>
                          <a:cs typeface="Arial" panose="020B0604020202020204" pitchFamily="34" charset="0"/>
                        </a:rPr>
                        <a:t> and 4</a:t>
                      </a:r>
                      <a:r>
                        <a:rPr kumimoji="0" lang="en-GB" sz="1200" kern="1200" baseline="30000" dirty="0">
                          <a:solidFill>
                            <a:schemeClr val="tx1"/>
                          </a:solidFill>
                          <a:effectLst/>
                          <a:latin typeface="Arial" panose="020B0604020202020204" pitchFamily="34" charset="0"/>
                          <a:ea typeface="+mn-ea"/>
                          <a:cs typeface="Arial" panose="020B0604020202020204" pitchFamily="34" charset="0"/>
                        </a:rPr>
                        <a:t>th</a:t>
                      </a:r>
                      <a:r>
                        <a:rPr kumimoji="0" lang="en-GB" sz="1200" kern="1200" dirty="0">
                          <a:solidFill>
                            <a:schemeClr val="tx1"/>
                          </a:solidFill>
                          <a:effectLst/>
                          <a:latin typeface="Arial" panose="020B0604020202020204" pitchFamily="34" charset="0"/>
                          <a:ea typeface="+mn-ea"/>
                          <a:cs typeface="Arial" panose="020B0604020202020204" pitchFamily="34" charset="0"/>
                        </a:rPr>
                        <a:t> December</a:t>
                      </a:r>
                      <a:endParaRPr lang="en-GB" sz="1200" dirty="0">
                        <a:solidFill>
                          <a:schemeClr val="tx1"/>
                        </a:solidFill>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Arial" pitchFamily="34" charset="0"/>
                          <a:ea typeface="Times New Roman"/>
                          <a:cs typeface="Arial" pitchFamily="34" charset="0"/>
                        </a:rPr>
                        <a:t>Descriptor</a:t>
                      </a:r>
                    </a:p>
                    <a:p>
                      <a:pPr algn="ctr">
                        <a:spcAft>
                          <a:spcPts val="0"/>
                        </a:spcAft>
                      </a:pPr>
                      <a:endParaRPr lang="en-GB"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en-GB" sz="1200" kern="1200" dirty="0">
                        <a:solidFill>
                          <a:schemeClr val="tx1"/>
                        </a:solidFill>
                        <a:latin typeface="Arial" panose="020B0604020202020204" pitchFamily="34" charset="0"/>
                        <a:ea typeface="+mn-ea"/>
                        <a:cs typeface="Arial" panose="020B0604020202020204" pitchFamily="34" charset="0"/>
                      </a:endParaRPr>
                    </a:p>
                    <a:p>
                      <a:pPr algn="l">
                        <a:spcAft>
                          <a:spcPts val="0"/>
                        </a:spcAft>
                      </a:pPr>
                      <a:r>
                        <a:rPr kumimoji="0" lang="en-GB" sz="1200" kern="1200" dirty="0">
                          <a:solidFill>
                            <a:schemeClr val="tx1"/>
                          </a:solidFill>
                          <a:latin typeface="Arial" panose="020B0604020202020204" pitchFamily="34" charset="0"/>
                          <a:ea typeface="+mn-ea"/>
                          <a:cs typeface="Arial" panose="020B0604020202020204" pitchFamily="34" charset="0"/>
                        </a:rPr>
                        <a:t>Students choose two pieces of their work for the Assessment Task</a:t>
                      </a:r>
                      <a:endParaRPr kumimoji="0" lang="en-US" sz="1200" kern="1200" dirty="0">
                        <a:solidFill>
                          <a:schemeClr val="tx1"/>
                        </a:solidFill>
                        <a:latin typeface="Arial" panose="020B0604020202020204" pitchFamily="34" charset="0"/>
                        <a:ea typeface="+mn-ea"/>
                        <a:cs typeface="Arial" panose="020B0604020202020204"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8994">
                <a:tc>
                  <a:txBody>
                    <a:bodyPr/>
                    <a:lstStyle/>
                    <a:p>
                      <a:endParaRPr lang="en-GB" sz="1800" b="1" dirty="0">
                        <a:latin typeface="Arial" pitchFamily="34" charset="0"/>
                        <a:ea typeface="Times New Roman"/>
                        <a:cs typeface="Arial" pitchFamily="34" charset="0"/>
                      </a:endParaRPr>
                    </a:p>
                    <a:p>
                      <a:r>
                        <a:rPr lang="en-GB" sz="1200" b="1" dirty="0">
                          <a:latin typeface="Arial" pitchFamily="34" charset="0"/>
                          <a:ea typeface="Times New Roman"/>
                          <a:cs typeface="Arial" pitchFamily="34" charset="0"/>
                        </a:rPr>
                        <a:t>Assessment Task</a:t>
                      </a:r>
                      <a:endParaRPr lang="en-IE" sz="1200" dirty="0"/>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en-GB" sz="1200" kern="1200" dirty="0">
                        <a:solidFill>
                          <a:schemeClr val="tx1"/>
                        </a:solidFill>
                        <a:latin typeface="Arial" panose="020B0604020202020204" pitchFamily="34" charset="0"/>
                        <a:ea typeface="+mn-ea"/>
                        <a:cs typeface="Arial" panose="020B0604020202020204" pitchFamily="34" charset="0"/>
                      </a:endParaRPr>
                    </a:p>
                    <a:p>
                      <a:pPr algn="ctr"/>
                      <a:r>
                        <a:rPr kumimoji="0" lang="en-GB" sz="1200" kern="1200" dirty="0">
                          <a:solidFill>
                            <a:schemeClr val="tx1"/>
                          </a:solidFill>
                          <a:latin typeface="Arial" panose="020B0604020202020204" pitchFamily="34" charset="0"/>
                          <a:ea typeface="+mn-ea"/>
                          <a:cs typeface="Arial" panose="020B0604020202020204" pitchFamily="34" charset="0"/>
                        </a:rPr>
                        <a:t>December</a:t>
                      </a:r>
                      <a:endParaRPr kumimoji="0" lang="en-IE" sz="1200" kern="1200" dirty="0">
                        <a:solidFill>
                          <a:schemeClr val="tx1"/>
                        </a:solidFill>
                        <a:latin typeface="Arial" panose="020B0604020202020204" pitchFamily="34" charset="0"/>
                        <a:ea typeface="+mn-ea"/>
                        <a:cs typeface="Arial" panose="020B0604020202020204"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E" sz="1800" dirty="0"/>
                    </a:p>
                    <a:p>
                      <a:pPr algn="ctr"/>
                      <a:r>
                        <a:rPr kumimoji="0" lang="en-IE" sz="1200" kern="1200" dirty="0">
                          <a:solidFill>
                            <a:schemeClr val="tx1"/>
                          </a:solidFill>
                          <a:latin typeface="Arial" panose="020B0604020202020204" pitchFamily="34" charset="0"/>
                          <a:ea typeface="+mn-ea"/>
                          <a:cs typeface="Arial" panose="020B0604020202020204" pitchFamily="34" charset="0"/>
                        </a:rPr>
                        <a:t>10%</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E" sz="1200" dirty="0">
                        <a:latin typeface="Arial" panose="020B0604020202020204" pitchFamily="34" charset="0"/>
                        <a:cs typeface="Arial" panose="020B0604020202020204" pitchFamily="34" charset="0"/>
                      </a:endParaRPr>
                    </a:p>
                    <a:p>
                      <a:r>
                        <a:rPr lang="en-IE" sz="1200" dirty="0">
                          <a:latin typeface="Arial" panose="020B0604020202020204" pitchFamily="34" charset="0"/>
                          <a:cs typeface="Arial" panose="020B0604020202020204" pitchFamily="34" charset="0"/>
                        </a:rPr>
                        <a:t>Completed in class and sent to the SEC for marking</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9957">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Final Assessment</a:t>
                      </a:r>
                      <a:endParaRPr lang="en-US" sz="1200" dirty="0">
                        <a:latin typeface="Arial" pitchFamily="34" charset="0"/>
                        <a:ea typeface="Times New Roman"/>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b="0" kern="0" dirty="0">
                        <a:latin typeface="Arial" pitchFamily="34" charset="0"/>
                        <a:cs typeface="Arial" pitchFamily="34" charset="0"/>
                      </a:endParaRPr>
                    </a:p>
                    <a:p>
                      <a:pPr algn="ctr">
                        <a:spcAft>
                          <a:spcPts val="0"/>
                        </a:spcAft>
                      </a:pPr>
                      <a:r>
                        <a:rPr lang="en-GB" sz="1200" b="0" kern="0" dirty="0">
                          <a:latin typeface="Arial" pitchFamily="34" charset="0"/>
                          <a:cs typeface="Arial" pitchFamily="34" charset="0"/>
                        </a:rPr>
                        <a:t>June</a:t>
                      </a:r>
                      <a:endParaRPr lang="en-US" sz="1200" b="1" kern="0" dirty="0">
                        <a:latin typeface="Arial" pitchFamily="34" charset="0"/>
                        <a:cs typeface="Arial" pitchFamily="34" charset="0"/>
                      </a:endParaRP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90%</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US" sz="1200" dirty="0">
                          <a:latin typeface="Arial" pitchFamily="34" charset="0"/>
                          <a:ea typeface="Times New Roman"/>
                          <a:cs typeface="Arial" pitchFamily="34" charset="0"/>
                        </a:rPr>
                        <a:t>Completed during the State Examinations held</a:t>
                      </a:r>
                      <a:r>
                        <a:rPr lang="en-US" sz="1200" baseline="0" dirty="0">
                          <a:latin typeface="Arial" pitchFamily="34" charset="0"/>
                          <a:ea typeface="Times New Roman"/>
                          <a:cs typeface="Arial" pitchFamily="34" charset="0"/>
                        </a:rPr>
                        <a:t> </a:t>
                      </a:r>
                      <a:r>
                        <a:rPr lang="en-US" sz="1200" dirty="0">
                          <a:latin typeface="Arial" pitchFamily="34" charset="0"/>
                          <a:ea typeface="Times New Roman"/>
                          <a:cs typeface="Arial" pitchFamily="34" charset="0"/>
                        </a:rPr>
                        <a:t>in the school</a:t>
                      </a:r>
                    </a:p>
                  </a:txBody>
                  <a:tcPr marL="54425" marR="54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CC6F435-28C5-47C6-99B7-7F239199A25C}"/>
              </a:ext>
            </a:extLst>
          </p:cNvPr>
          <p:cNvSpPr>
            <a:spLocks noGrp="1"/>
          </p:cNvSpPr>
          <p:nvPr>
            <p:ph type="title"/>
          </p:nvPr>
        </p:nvSpPr>
        <p:spPr>
          <a:xfrm>
            <a:off x="520700" y="312738"/>
            <a:ext cx="8229600" cy="1143000"/>
          </a:xfrm>
        </p:spPr>
        <p:txBody>
          <a:bodyPr/>
          <a:lstStyle/>
          <a:p>
            <a:pPr eaLnBrk="1" hangingPunct="1"/>
            <a:r>
              <a:rPr lang="en-IE" altLang="en-US"/>
              <a:t>Junior Cycle Business Studies</a:t>
            </a:r>
            <a:endParaRPr lang="en-US" altLang="en-US"/>
          </a:p>
        </p:txBody>
      </p:sp>
      <p:sp>
        <p:nvSpPr>
          <p:cNvPr id="26627" name="Slide Number Placeholder 3">
            <a:extLst>
              <a:ext uri="{FF2B5EF4-FFF2-40B4-BE49-F238E27FC236}">
                <a16:creationId xmlns:a16="http://schemas.microsoft.com/office/drawing/2014/main" id="{555B02EA-B8D4-4BC7-93BD-19BC91E7D8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C7BDB48B-181C-4725-A17B-603B2D90756E}" type="slidenum">
              <a:rPr lang="en-US" altLang="en-US" sz="1000">
                <a:solidFill>
                  <a:schemeClr val="tx1"/>
                </a:solidFill>
                <a:latin typeface="Arial" panose="020B0604020202020204" pitchFamily="34" charset="0"/>
              </a:rPr>
              <a:pPr>
                <a:spcBef>
                  <a:spcPct val="0"/>
                </a:spcBef>
                <a:buClrTx/>
                <a:buSzTx/>
                <a:buFontTx/>
                <a:buNone/>
              </a:pPr>
              <a:t>17</a:t>
            </a:fld>
            <a:endParaRPr lang="en-US" altLang="en-US" sz="1000">
              <a:solidFill>
                <a:schemeClr val="tx1"/>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6A29FA5A-12D3-4F6F-9642-2EAC548A83B6}"/>
              </a:ext>
            </a:extLst>
          </p:cNvPr>
          <p:cNvGraphicFramePr>
            <a:graphicFrameLocks noGrp="1"/>
          </p:cNvGraphicFramePr>
          <p:nvPr/>
        </p:nvGraphicFramePr>
        <p:xfrm>
          <a:off x="684213" y="1700213"/>
          <a:ext cx="7848600" cy="4105274"/>
        </p:xfrm>
        <a:graphic>
          <a:graphicData uri="http://schemas.openxmlformats.org/drawingml/2006/table">
            <a:tbl>
              <a:tblPr/>
              <a:tblGrid>
                <a:gridCol w="2668525">
                  <a:extLst>
                    <a:ext uri="{9D8B030D-6E8A-4147-A177-3AD203B41FA5}">
                      <a16:colId xmlns:a16="http://schemas.microsoft.com/office/drawing/2014/main" val="20000"/>
                    </a:ext>
                  </a:extLst>
                </a:gridCol>
                <a:gridCol w="1412748">
                  <a:extLst>
                    <a:ext uri="{9D8B030D-6E8A-4147-A177-3AD203B41FA5}">
                      <a16:colId xmlns:a16="http://schemas.microsoft.com/office/drawing/2014/main" val="20001"/>
                    </a:ext>
                  </a:extLst>
                </a:gridCol>
                <a:gridCol w="941831">
                  <a:extLst>
                    <a:ext uri="{9D8B030D-6E8A-4147-A177-3AD203B41FA5}">
                      <a16:colId xmlns:a16="http://schemas.microsoft.com/office/drawing/2014/main" val="20002"/>
                    </a:ext>
                  </a:extLst>
                </a:gridCol>
                <a:gridCol w="2825496">
                  <a:extLst>
                    <a:ext uri="{9D8B030D-6E8A-4147-A177-3AD203B41FA5}">
                      <a16:colId xmlns:a16="http://schemas.microsoft.com/office/drawing/2014/main" val="20003"/>
                    </a:ext>
                  </a:extLst>
                </a:gridCol>
              </a:tblGrid>
              <a:tr h="811749">
                <a:tc>
                  <a:txBody>
                    <a:bodyPr/>
                    <a:lstStyle/>
                    <a:p>
                      <a:pPr algn="ctr">
                        <a:spcAft>
                          <a:spcPts val="0"/>
                        </a:spcAft>
                      </a:pPr>
                      <a:r>
                        <a:rPr lang="en-GB" sz="1200" b="1" dirty="0">
                          <a:latin typeface="Arial" pitchFamily="34" charset="0"/>
                          <a:ea typeface="Times New Roman"/>
                          <a:cs typeface="Arial" pitchFamily="34" charset="0"/>
                        </a:rPr>
                        <a:t>Examination</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Components</a:t>
                      </a:r>
                      <a:endParaRPr lang="en-US" sz="1200" dirty="0">
                        <a:latin typeface="Arial" pitchFamily="34" charset="0"/>
                        <a:ea typeface="Times New Roman"/>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Dates /</a:t>
                      </a:r>
                      <a:endParaRPr lang="en-US" sz="1200" dirty="0">
                        <a:latin typeface="Arial" pitchFamily="34" charset="0"/>
                        <a:ea typeface="Times New Roman"/>
                        <a:cs typeface="Arial" pitchFamily="34" charset="0"/>
                      </a:endParaRPr>
                    </a:p>
                    <a:p>
                      <a:pPr algn="ctr">
                        <a:spcAft>
                          <a:spcPts val="0"/>
                        </a:spcAft>
                      </a:pPr>
                      <a:r>
                        <a:rPr lang="en-GB" sz="1200" b="1" dirty="0">
                          <a:latin typeface="Arial" pitchFamily="34" charset="0"/>
                          <a:ea typeface="Times New Roman"/>
                          <a:cs typeface="Arial" pitchFamily="34" charset="0"/>
                        </a:rPr>
                        <a:t>Deadlines</a:t>
                      </a:r>
                      <a:endParaRPr lang="en-US" sz="1200" dirty="0">
                        <a:latin typeface="Arial" pitchFamily="34" charset="0"/>
                        <a:ea typeface="Times New Roman"/>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Arial" pitchFamily="34" charset="0"/>
                          <a:ea typeface="Times New Roman"/>
                          <a:cs typeface="Arial" pitchFamily="34" charset="0"/>
                        </a:rPr>
                        <a:t>Marks</a:t>
                      </a: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Arial" pitchFamily="34" charset="0"/>
                          <a:ea typeface="Times New Roman"/>
                          <a:cs typeface="Arial" pitchFamily="34" charset="0"/>
                        </a:rPr>
                        <a:t>Additional Information</a:t>
                      </a:r>
                      <a:endParaRPr lang="en-US" sz="1200" dirty="0">
                        <a:latin typeface="Arial" pitchFamily="34" charset="0"/>
                        <a:ea typeface="Times New Roman"/>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0963">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Classroom Based Assessment 2</a:t>
                      </a:r>
                      <a:endParaRPr lang="en-US" sz="1200" dirty="0">
                        <a:latin typeface="Arial" pitchFamily="34" charset="0"/>
                        <a:ea typeface="Times New Roman"/>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solidFill>
                            <a:schemeClr val="tx1"/>
                          </a:solidFill>
                          <a:latin typeface="Arial" pitchFamily="34" charset="0"/>
                          <a:ea typeface="Times New Roman"/>
                          <a:cs typeface="Arial" pitchFamily="34" charset="0"/>
                        </a:rPr>
                        <a:t>December</a:t>
                      </a: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Descriptor</a:t>
                      </a: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GB" sz="1200" dirty="0">
                        <a:latin typeface="Arial" pitchFamily="34" charset="0"/>
                        <a:ea typeface="Times New Roman"/>
                        <a:cs typeface="Arial" pitchFamily="34" charset="0"/>
                      </a:endParaRPr>
                    </a:p>
                    <a:p>
                      <a:pPr algn="l">
                        <a:spcAft>
                          <a:spcPts val="0"/>
                        </a:spcAft>
                      </a:pPr>
                      <a:r>
                        <a:rPr lang="en-GB" sz="1200" dirty="0">
                          <a:latin typeface="Arial" pitchFamily="34" charset="0"/>
                          <a:ea typeface="Times New Roman"/>
                          <a:cs typeface="Arial" pitchFamily="34" charset="0"/>
                        </a:rPr>
                        <a:t>Assessed</a:t>
                      </a:r>
                      <a:r>
                        <a:rPr lang="en-GB" sz="1200" baseline="0" dirty="0">
                          <a:latin typeface="Arial" pitchFamily="34" charset="0"/>
                          <a:ea typeface="Times New Roman"/>
                          <a:cs typeface="Arial" pitchFamily="34" charset="0"/>
                        </a:rPr>
                        <a:t> in school by teacher</a:t>
                      </a:r>
                      <a:endParaRPr lang="en-US" sz="1200" dirty="0">
                        <a:latin typeface="Arial" pitchFamily="34" charset="0"/>
                        <a:ea typeface="Times New Roman"/>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9549">
                <a:tc>
                  <a:txBody>
                    <a:bodyPr/>
                    <a:lstStyle/>
                    <a:p>
                      <a:endParaRPr lang="en-GB" sz="1800" b="1" dirty="0">
                        <a:latin typeface="Arial" pitchFamily="34" charset="0"/>
                        <a:ea typeface="Times New Roman"/>
                        <a:cs typeface="Arial" pitchFamily="34" charset="0"/>
                      </a:endParaRPr>
                    </a:p>
                    <a:p>
                      <a:r>
                        <a:rPr lang="en-GB" sz="1200" b="1" dirty="0">
                          <a:latin typeface="Arial" pitchFamily="34" charset="0"/>
                          <a:ea typeface="Times New Roman"/>
                          <a:cs typeface="Arial" pitchFamily="34" charset="0"/>
                        </a:rPr>
                        <a:t>Assessment Task</a:t>
                      </a:r>
                      <a:endParaRPr lang="en-IE" sz="1200" dirty="0"/>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kumimoji="0" lang="en-GB" sz="1200" kern="1200" dirty="0">
                        <a:solidFill>
                          <a:schemeClr val="tx1"/>
                        </a:solidFill>
                        <a:latin typeface="Arial" panose="020B0604020202020204" pitchFamily="34" charset="0"/>
                        <a:ea typeface="+mn-ea"/>
                        <a:cs typeface="Arial" panose="020B0604020202020204" pitchFamily="34" charset="0"/>
                      </a:endParaRPr>
                    </a:p>
                    <a:p>
                      <a:pPr algn="ctr"/>
                      <a:r>
                        <a:rPr kumimoji="0" lang="en-GB" sz="1200" kern="1200" dirty="0">
                          <a:solidFill>
                            <a:schemeClr val="tx1"/>
                          </a:solidFill>
                          <a:latin typeface="Arial" panose="020B0604020202020204" pitchFamily="34" charset="0"/>
                          <a:ea typeface="+mn-ea"/>
                          <a:cs typeface="Arial" panose="020B0604020202020204" pitchFamily="34" charset="0"/>
                        </a:rPr>
                        <a:t>December</a:t>
                      </a:r>
                    </a:p>
                    <a:p>
                      <a:pPr algn="ctr"/>
                      <a:r>
                        <a:rPr kumimoji="0" lang="en-GB" sz="1200" kern="1200" dirty="0">
                          <a:solidFill>
                            <a:schemeClr val="tx1"/>
                          </a:solidFill>
                          <a:latin typeface="Arial" panose="020B0604020202020204" pitchFamily="34" charset="0"/>
                          <a:ea typeface="+mn-ea"/>
                          <a:cs typeface="Arial" panose="020B0604020202020204" pitchFamily="34" charset="0"/>
                        </a:rPr>
                        <a:t>(Before Christmas Break)</a:t>
                      </a:r>
                      <a:endParaRPr kumimoji="0" lang="en-IE" sz="1200" kern="1200" dirty="0">
                        <a:solidFill>
                          <a:schemeClr val="tx1"/>
                        </a:solidFill>
                        <a:latin typeface="Arial" panose="020B0604020202020204" pitchFamily="34" charset="0"/>
                        <a:ea typeface="+mn-ea"/>
                        <a:cs typeface="Arial" panose="020B0604020202020204"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E" sz="1800" dirty="0"/>
                    </a:p>
                    <a:p>
                      <a:pPr algn="ctr"/>
                      <a:r>
                        <a:rPr kumimoji="0" lang="en-IE" sz="1200" kern="1200" dirty="0">
                          <a:solidFill>
                            <a:schemeClr val="tx1"/>
                          </a:solidFill>
                          <a:latin typeface="Arial" panose="020B0604020202020204" pitchFamily="34" charset="0"/>
                          <a:ea typeface="+mn-ea"/>
                          <a:cs typeface="Arial" panose="020B0604020202020204" pitchFamily="34" charset="0"/>
                        </a:rPr>
                        <a:t>10%</a:t>
                      </a: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E" sz="1200" dirty="0">
                        <a:latin typeface="Arial" panose="020B0604020202020204" pitchFamily="34" charset="0"/>
                        <a:cs typeface="Arial" panose="020B0604020202020204"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3013">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GB" sz="1200" b="1" dirty="0">
                          <a:latin typeface="Arial" pitchFamily="34" charset="0"/>
                          <a:ea typeface="Times New Roman"/>
                          <a:cs typeface="Arial" pitchFamily="34" charset="0"/>
                        </a:rPr>
                        <a:t>Final Assessment</a:t>
                      </a:r>
                      <a:endParaRPr lang="en-US" sz="1200" dirty="0">
                        <a:latin typeface="Arial" pitchFamily="34" charset="0"/>
                        <a:ea typeface="Times New Roman"/>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b="0" kern="0" dirty="0">
                        <a:latin typeface="Arial" pitchFamily="34" charset="0"/>
                        <a:cs typeface="Arial" pitchFamily="34" charset="0"/>
                      </a:endParaRPr>
                    </a:p>
                    <a:p>
                      <a:pPr algn="ctr">
                        <a:spcAft>
                          <a:spcPts val="0"/>
                        </a:spcAft>
                      </a:pPr>
                      <a:r>
                        <a:rPr lang="en-GB" sz="1200" b="0" kern="0" dirty="0">
                          <a:latin typeface="Arial" pitchFamily="34" charset="0"/>
                          <a:cs typeface="Arial" pitchFamily="34" charset="0"/>
                        </a:rPr>
                        <a:t>June</a:t>
                      </a:r>
                      <a:endParaRPr lang="en-US" sz="1200" b="1" kern="0" dirty="0">
                        <a:latin typeface="Arial" pitchFamily="34" charset="0"/>
                        <a:cs typeface="Arial" pitchFamily="34" charset="0"/>
                      </a:endParaRP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200" dirty="0">
                        <a:latin typeface="Arial" pitchFamily="34" charset="0"/>
                        <a:ea typeface="Times New Roman"/>
                        <a:cs typeface="Arial" pitchFamily="34" charset="0"/>
                      </a:endParaRPr>
                    </a:p>
                    <a:p>
                      <a:pPr algn="ctr">
                        <a:spcAft>
                          <a:spcPts val="0"/>
                        </a:spcAft>
                      </a:pPr>
                      <a:r>
                        <a:rPr lang="en-GB" sz="1200" dirty="0">
                          <a:latin typeface="Arial" pitchFamily="34" charset="0"/>
                          <a:ea typeface="Times New Roman"/>
                          <a:cs typeface="Arial" pitchFamily="34" charset="0"/>
                        </a:rPr>
                        <a:t>90%</a:t>
                      </a: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dirty="0">
                        <a:latin typeface="Arial" pitchFamily="34" charset="0"/>
                        <a:ea typeface="Times New Roman"/>
                        <a:cs typeface="Arial" pitchFamily="34" charset="0"/>
                      </a:endParaRPr>
                    </a:p>
                    <a:p>
                      <a:pPr algn="l">
                        <a:spcAft>
                          <a:spcPts val="0"/>
                        </a:spcAft>
                      </a:pPr>
                      <a:r>
                        <a:rPr lang="en-US" sz="1200" dirty="0">
                          <a:latin typeface="Arial" pitchFamily="34" charset="0"/>
                          <a:ea typeface="Times New Roman"/>
                          <a:cs typeface="Arial" pitchFamily="34" charset="0"/>
                        </a:rPr>
                        <a:t>Completed during the State Examinations held</a:t>
                      </a:r>
                      <a:r>
                        <a:rPr lang="en-US" sz="1200" baseline="0" dirty="0">
                          <a:latin typeface="Arial" pitchFamily="34" charset="0"/>
                          <a:ea typeface="Times New Roman"/>
                          <a:cs typeface="Arial" pitchFamily="34" charset="0"/>
                        </a:rPr>
                        <a:t> </a:t>
                      </a:r>
                      <a:r>
                        <a:rPr lang="en-US" sz="1200" dirty="0">
                          <a:latin typeface="Arial" pitchFamily="34" charset="0"/>
                          <a:ea typeface="Times New Roman"/>
                          <a:cs typeface="Arial" pitchFamily="34" charset="0"/>
                        </a:rPr>
                        <a:t>in the school</a:t>
                      </a:r>
                    </a:p>
                  </a:txBody>
                  <a:tcPr marL="54424" marR="54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47E318C8-D47C-44E3-AC8C-9C40858CF985}"/>
              </a:ext>
            </a:extLst>
          </p:cNvPr>
          <p:cNvSpPr>
            <a:spLocks noGrp="1"/>
          </p:cNvSpPr>
          <p:nvPr>
            <p:ph type="title"/>
          </p:nvPr>
        </p:nvSpPr>
        <p:spPr/>
        <p:txBody>
          <a:bodyPr/>
          <a:lstStyle/>
          <a:p>
            <a:pPr eaLnBrk="1" hangingPunct="1"/>
            <a:r>
              <a:rPr lang="en-IE" altLang="en-US"/>
              <a:t>Study</a:t>
            </a:r>
          </a:p>
        </p:txBody>
      </p:sp>
      <p:sp>
        <p:nvSpPr>
          <p:cNvPr id="27651" name="Content Placeholder 1">
            <a:extLst>
              <a:ext uri="{FF2B5EF4-FFF2-40B4-BE49-F238E27FC236}">
                <a16:creationId xmlns:a16="http://schemas.microsoft.com/office/drawing/2014/main" id="{E15942A2-48D2-4FDF-828F-EBC3D57FB6F4}"/>
              </a:ext>
            </a:extLst>
          </p:cNvPr>
          <p:cNvSpPr>
            <a:spLocks noGrp="1"/>
          </p:cNvSpPr>
          <p:nvPr>
            <p:ph idx="1"/>
          </p:nvPr>
        </p:nvSpPr>
        <p:spPr>
          <a:xfrm>
            <a:off x="179388" y="1214438"/>
            <a:ext cx="8785225" cy="5383212"/>
          </a:xfrm>
        </p:spPr>
        <p:txBody>
          <a:bodyPr/>
          <a:lstStyle/>
          <a:p>
            <a:pPr eaLnBrk="1" hangingPunct="1"/>
            <a:r>
              <a:rPr lang="en-IE" altLang="en-US"/>
              <a:t>Quiet, well-lit space with a desk and chair</a:t>
            </a:r>
          </a:p>
          <a:p>
            <a:pPr eaLnBrk="1" hangingPunct="1"/>
            <a:r>
              <a:rPr lang="en-IE" altLang="en-US"/>
              <a:t>No television, music, phone, computer games...</a:t>
            </a:r>
          </a:p>
          <a:p>
            <a:pPr eaLnBrk="1" hangingPunct="1"/>
            <a:r>
              <a:rPr lang="en-IE" altLang="en-US"/>
              <a:t>2-3 hours per night, 6 days per week</a:t>
            </a:r>
          </a:p>
          <a:p>
            <a:pPr eaLnBrk="1" hangingPunct="1"/>
            <a:r>
              <a:rPr lang="en-IE" altLang="en-US"/>
              <a:t>Study plan</a:t>
            </a:r>
          </a:p>
          <a:p>
            <a:pPr lvl="1" eaLnBrk="1" hangingPunct="1"/>
            <a:r>
              <a:rPr lang="en-IE" altLang="en-US"/>
              <a:t>Written homework</a:t>
            </a:r>
          </a:p>
          <a:p>
            <a:pPr lvl="1" eaLnBrk="1" hangingPunct="1"/>
            <a:r>
              <a:rPr lang="en-IE" altLang="en-US"/>
              <a:t>Learning homework</a:t>
            </a:r>
          </a:p>
          <a:p>
            <a:pPr lvl="1" eaLnBrk="1" hangingPunct="1"/>
            <a:r>
              <a:rPr lang="en-IE" altLang="en-US"/>
              <a:t>Revision</a:t>
            </a:r>
          </a:p>
          <a:p>
            <a:pPr eaLnBrk="1" hangingPunct="1"/>
            <a:r>
              <a:rPr lang="en-IE" altLang="en-US"/>
              <a:t>Basic Equipment – Dialann, books, copies, pens, pencils, ruler, parer, eraser, calculator </a:t>
            </a:r>
          </a:p>
          <a:p>
            <a:pPr eaLnBrk="1" hangingPunct="1"/>
            <a:endParaRPr lang="en-IE" altLang="en-US"/>
          </a:p>
        </p:txBody>
      </p:sp>
      <p:sp>
        <p:nvSpPr>
          <p:cNvPr id="27652" name="Slide Number Placeholder 3">
            <a:extLst>
              <a:ext uri="{FF2B5EF4-FFF2-40B4-BE49-F238E27FC236}">
                <a16:creationId xmlns:a16="http://schemas.microsoft.com/office/drawing/2014/main" id="{BC3A4EE6-C5D5-4440-B5E3-1AC53A6B5C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6E975FA9-76D0-4FFA-96E1-7AA5AAEF213E}" type="slidenum">
              <a:rPr lang="en-US" altLang="en-US" sz="1000">
                <a:solidFill>
                  <a:schemeClr val="tx1"/>
                </a:solidFill>
                <a:latin typeface="Lucida Sans Unicode" panose="020B0602030504020204" pitchFamily="34" charset="0"/>
              </a:rPr>
              <a:pPr>
                <a:spcBef>
                  <a:spcPct val="0"/>
                </a:spcBef>
                <a:buClrTx/>
                <a:buSzTx/>
                <a:buFontTx/>
                <a:buNone/>
              </a:pPr>
              <a:t>18</a:t>
            </a:fld>
            <a:endParaRPr lang="en-US" altLang="en-US" sz="1000">
              <a:solidFill>
                <a:schemeClr val="tx1"/>
              </a:solidFill>
              <a:latin typeface="Lucida Sans Unicode" panose="020B0602030504020204" pitchFamily="34" charset="0"/>
            </a:endParaRPr>
          </a:p>
        </p:txBody>
      </p:sp>
      <p:pic>
        <p:nvPicPr>
          <p:cNvPr id="27653" name="Picture 1">
            <a:extLst>
              <a:ext uri="{FF2B5EF4-FFF2-40B4-BE49-F238E27FC236}">
                <a16:creationId xmlns:a16="http://schemas.microsoft.com/office/drawing/2014/main" id="{E028FF99-B40B-433B-9A7D-45FD25F7A8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8350" y="1765300"/>
            <a:ext cx="22193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E3FD466E-A456-4857-9344-F50D1A3F7D08}"/>
              </a:ext>
            </a:extLst>
          </p:cNvPr>
          <p:cNvSpPr>
            <a:spLocks noGrp="1"/>
          </p:cNvSpPr>
          <p:nvPr>
            <p:ph type="title"/>
          </p:nvPr>
        </p:nvSpPr>
        <p:spPr>
          <a:xfrm>
            <a:off x="468313" y="188913"/>
            <a:ext cx="8229600" cy="922337"/>
          </a:xfrm>
        </p:spPr>
        <p:txBody>
          <a:bodyPr/>
          <a:lstStyle/>
          <a:p>
            <a:pPr eaLnBrk="1" hangingPunct="1"/>
            <a:r>
              <a:rPr lang="en-IE" altLang="en-US"/>
              <a:t>Other items</a:t>
            </a:r>
          </a:p>
        </p:txBody>
      </p:sp>
      <p:sp>
        <p:nvSpPr>
          <p:cNvPr id="28675" name="Content Placeholder 1">
            <a:extLst>
              <a:ext uri="{FF2B5EF4-FFF2-40B4-BE49-F238E27FC236}">
                <a16:creationId xmlns:a16="http://schemas.microsoft.com/office/drawing/2014/main" id="{2BB32309-FB58-4758-8612-E798189D08B8}"/>
              </a:ext>
            </a:extLst>
          </p:cNvPr>
          <p:cNvSpPr>
            <a:spLocks noGrp="1"/>
          </p:cNvSpPr>
          <p:nvPr>
            <p:ph idx="1"/>
          </p:nvPr>
        </p:nvSpPr>
        <p:spPr>
          <a:xfrm>
            <a:off x="395288" y="1773238"/>
            <a:ext cx="8229600" cy="3024187"/>
          </a:xfrm>
        </p:spPr>
        <p:txBody>
          <a:bodyPr/>
          <a:lstStyle/>
          <a:p>
            <a:pPr eaLnBrk="1" hangingPunct="1"/>
            <a:r>
              <a:rPr lang="en-IE" altLang="en-US"/>
              <a:t>Past Examination Papers</a:t>
            </a:r>
          </a:p>
          <a:p>
            <a:pPr eaLnBrk="1" hangingPunct="1"/>
            <a:r>
              <a:rPr lang="en-IE" altLang="en-US"/>
              <a:t>Study and Revision Plans</a:t>
            </a:r>
          </a:p>
          <a:p>
            <a:pPr eaLnBrk="1" hangingPunct="1"/>
            <a:r>
              <a:rPr lang="en-IE" altLang="en-US"/>
              <a:t>Student Personal Accident Insurance €10  -  24/7 Cover</a:t>
            </a:r>
          </a:p>
          <a:p>
            <a:pPr eaLnBrk="1" hangingPunct="1"/>
            <a:r>
              <a:rPr lang="en-IE" altLang="en-US"/>
              <a:t>Supervised Study Form available from Reception. Return to Ms. Connaughton.( To be confirmed ) </a:t>
            </a:r>
            <a:endParaRPr lang="en-IE" altLang="en-US">
              <a:solidFill>
                <a:schemeClr val="accent2"/>
              </a:solidFill>
            </a:endParaRPr>
          </a:p>
          <a:p>
            <a:pPr eaLnBrk="1" hangingPunct="1"/>
            <a:r>
              <a:rPr lang="en-IE" altLang="en-US"/>
              <a:t>Examination fees are due in March.</a:t>
            </a:r>
          </a:p>
        </p:txBody>
      </p:sp>
      <p:sp>
        <p:nvSpPr>
          <p:cNvPr id="28676" name="Slide Number Placeholder 3">
            <a:extLst>
              <a:ext uri="{FF2B5EF4-FFF2-40B4-BE49-F238E27FC236}">
                <a16:creationId xmlns:a16="http://schemas.microsoft.com/office/drawing/2014/main" id="{E79F67B2-ADCA-4F38-BCF5-6F718294FF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F4B757D0-FB2F-4ADF-AB6B-2EF906BC5AC9}" type="slidenum">
              <a:rPr lang="en-US" altLang="en-US" sz="1000">
                <a:solidFill>
                  <a:schemeClr val="tx1"/>
                </a:solidFill>
                <a:latin typeface="Arial" panose="020B0604020202020204" pitchFamily="34" charset="0"/>
              </a:rPr>
              <a:pPr>
                <a:spcBef>
                  <a:spcPct val="0"/>
                </a:spcBef>
                <a:buClrTx/>
                <a:buSzTx/>
                <a:buFontTx/>
                <a:buNone/>
              </a:pPr>
              <a:t>19</a:t>
            </a:fld>
            <a:endParaRPr lang="en-US" altLang="en-US" sz="1000">
              <a:solidFill>
                <a:schemeClr val="tx1"/>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D65F285-CD88-4899-B758-CEB67709B1B4}"/>
              </a:ext>
            </a:extLst>
          </p:cNvPr>
          <p:cNvSpPr>
            <a:spLocks noGrp="1"/>
          </p:cNvSpPr>
          <p:nvPr>
            <p:ph type="title"/>
          </p:nvPr>
        </p:nvSpPr>
        <p:spPr/>
        <p:txBody>
          <a:bodyPr/>
          <a:lstStyle/>
          <a:p>
            <a:r>
              <a:rPr lang="en-US" altLang="en-US"/>
              <a:t>A message from Mr Shannon </a:t>
            </a:r>
            <a:endParaRPr lang="en-IE" altLang="en-US"/>
          </a:p>
        </p:txBody>
      </p:sp>
      <p:sp>
        <p:nvSpPr>
          <p:cNvPr id="8195" name="Content Placeholder 2">
            <a:extLst>
              <a:ext uri="{FF2B5EF4-FFF2-40B4-BE49-F238E27FC236}">
                <a16:creationId xmlns:a16="http://schemas.microsoft.com/office/drawing/2014/main" id="{9FEFDD7A-7263-4759-8C27-A9F3307219CB}"/>
              </a:ext>
            </a:extLst>
          </p:cNvPr>
          <p:cNvSpPr>
            <a:spLocks noGrp="1"/>
          </p:cNvSpPr>
          <p:nvPr>
            <p:ph idx="1"/>
          </p:nvPr>
        </p:nvSpPr>
        <p:spPr/>
        <p:txBody>
          <a:bodyPr/>
          <a:lstStyle/>
          <a:p>
            <a:r>
              <a:rPr lang="en-US" altLang="en-US"/>
              <a:t>I would like to begin by thanking all of the Third Year parents and guardians for your cooperation during these challenging times. We will continue to keep you updated on any issues as they arise. I would urge you to remind all students about the importance of wearing their masks, adhering to social distancing where possible and following the one way system in school. </a:t>
            </a:r>
          </a:p>
          <a:p>
            <a:r>
              <a:rPr lang="en-US" altLang="en-US"/>
              <a:t>It is also very important that all Third years remain focused on their studies and work consistently throughout this year. I look forward to working with you during the year and I wish you and your families all the best.</a:t>
            </a:r>
            <a:endParaRPr lang="en-IE" altLang="en-US"/>
          </a:p>
        </p:txBody>
      </p:sp>
      <p:sp>
        <p:nvSpPr>
          <p:cNvPr id="8196" name="Slide Number Placeholder 3">
            <a:extLst>
              <a:ext uri="{FF2B5EF4-FFF2-40B4-BE49-F238E27FC236}">
                <a16:creationId xmlns:a16="http://schemas.microsoft.com/office/drawing/2014/main" id="{AA8438A4-E8AF-4424-B63D-18CFD43576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F84C3B-FF64-47AC-8F30-929D63B59EB2}" type="slidenum">
              <a:rPr lang="en-US" altLang="en-US">
                <a:solidFill>
                  <a:schemeClr val="accent1"/>
                </a:solidFill>
              </a:rPr>
              <a:pPr/>
              <a:t>2</a:t>
            </a:fld>
            <a:endParaRPr lang="en-US" altLang="en-US">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E40BB205-E60B-4D98-ACEC-CF89FE01F118}"/>
              </a:ext>
            </a:extLst>
          </p:cNvPr>
          <p:cNvSpPr>
            <a:spLocks noGrp="1"/>
          </p:cNvSpPr>
          <p:nvPr>
            <p:ph type="title"/>
          </p:nvPr>
        </p:nvSpPr>
        <p:spPr/>
        <p:txBody>
          <a:bodyPr/>
          <a:lstStyle/>
          <a:p>
            <a:pPr eaLnBrk="1" hangingPunct="1"/>
            <a:r>
              <a:rPr lang="en-IE" altLang="en-US"/>
              <a:t>New Junior Cycle Framework</a:t>
            </a:r>
          </a:p>
        </p:txBody>
      </p:sp>
      <p:sp>
        <p:nvSpPr>
          <p:cNvPr id="2" name="Content Placeholder 1">
            <a:extLst>
              <a:ext uri="{FF2B5EF4-FFF2-40B4-BE49-F238E27FC236}">
                <a16:creationId xmlns:a16="http://schemas.microsoft.com/office/drawing/2014/main" id="{0F79A8DD-E1A9-4846-9F57-4046EF9C3B6E}"/>
              </a:ext>
            </a:extLst>
          </p:cNvPr>
          <p:cNvSpPr>
            <a:spLocks noGrp="1"/>
          </p:cNvSpPr>
          <p:nvPr>
            <p:ph idx="1"/>
          </p:nvPr>
        </p:nvSpPr>
        <p:spPr>
          <a:xfrm>
            <a:off x="601663" y="1423988"/>
            <a:ext cx="8229600" cy="4813300"/>
          </a:xfrm>
        </p:spPr>
        <p:txBody>
          <a:bodyPr rtlCol="0">
            <a:normAutofit fontScale="77500" lnSpcReduction="20000"/>
          </a:bodyPr>
          <a:lstStyle/>
          <a:p>
            <a:pPr eaLnBrk="1" fontAlgn="auto" hangingPunct="1">
              <a:spcAft>
                <a:spcPts val="0"/>
              </a:spcAft>
              <a:buFont typeface="Wingdings 3" charset="2"/>
              <a:buChar char=""/>
              <a:defRPr/>
            </a:pPr>
            <a:r>
              <a:rPr lang="en-IE" altLang="en-US" sz="2000" dirty="0">
                <a:solidFill>
                  <a:schemeClr val="tx1">
                    <a:lumMod val="75000"/>
                    <a:lumOff val="25000"/>
                  </a:schemeClr>
                </a:solidFill>
              </a:rPr>
              <a:t>Junior Cycle Profile of Achievement</a:t>
            </a:r>
          </a:p>
          <a:p>
            <a:pPr eaLnBrk="1" fontAlgn="auto" hangingPunct="1">
              <a:spcAft>
                <a:spcPts val="0"/>
              </a:spcAft>
              <a:buFont typeface="Wingdings 3" charset="2"/>
              <a:buChar char=""/>
              <a:defRPr/>
            </a:pPr>
            <a:r>
              <a:rPr lang="en-IE" altLang="en-US" sz="2000" dirty="0">
                <a:solidFill>
                  <a:schemeClr val="tx1">
                    <a:lumMod val="75000"/>
                    <a:lumOff val="25000"/>
                  </a:schemeClr>
                </a:solidFill>
              </a:rPr>
              <a:t>Assessment of schoolwork - 3</a:t>
            </a:r>
            <a:r>
              <a:rPr lang="en-IE" altLang="en-US" sz="2000" baseline="30000" dirty="0">
                <a:solidFill>
                  <a:schemeClr val="tx1">
                    <a:lumMod val="75000"/>
                    <a:lumOff val="25000"/>
                  </a:schemeClr>
                </a:solidFill>
              </a:rPr>
              <a:t>rd</a:t>
            </a:r>
            <a:r>
              <a:rPr lang="en-IE" altLang="en-US" sz="2000" dirty="0">
                <a:solidFill>
                  <a:schemeClr val="tx1">
                    <a:lumMod val="75000"/>
                    <a:lumOff val="25000"/>
                  </a:schemeClr>
                </a:solidFill>
              </a:rPr>
              <a:t> Year CBA &amp; Assessment Task</a:t>
            </a:r>
          </a:p>
          <a:p>
            <a:pPr lvl="1" eaLnBrk="1" fontAlgn="auto" hangingPunct="1">
              <a:spcAft>
                <a:spcPts val="0"/>
              </a:spcAft>
              <a:buFont typeface="Wingdings 3" charset="2"/>
              <a:buChar char=""/>
              <a:defRPr/>
            </a:pPr>
            <a:r>
              <a:rPr lang="en-IE" altLang="en-US" dirty="0">
                <a:solidFill>
                  <a:schemeClr val="tx1">
                    <a:lumMod val="75000"/>
                    <a:lumOff val="25000"/>
                  </a:schemeClr>
                </a:solidFill>
              </a:rPr>
              <a:t>Exceptional</a:t>
            </a:r>
          </a:p>
          <a:p>
            <a:pPr lvl="1" eaLnBrk="1" fontAlgn="auto" hangingPunct="1">
              <a:spcAft>
                <a:spcPts val="0"/>
              </a:spcAft>
              <a:buFont typeface="Wingdings 3" charset="2"/>
              <a:buChar char=""/>
              <a:defRPr/>
            </a:pPr>
            <a:r>
              <a:rPr lang="en-IE" altLang="en-US" dirty="0">
                <a:solidFill>
                  <a:schemeClr val="tx1">
                    <a:lumMod val="75000"/>
                    <a:lumOff val="25000"/>
                  </a:schemeClr>
                </a:solidFill>
              </a:rPr>
              <a:t>Above expectations</a:t>
            </a:r>
          </a:p>
          <a:p>
            <a:pPr lvl="1" eaLnBrk="1" fontAlgn="auto" hangingPunct="1">
              <a:spcAft>
                <a:spcPts val="0"/>
              </a:spcAft>
              <a:buFont typeface="Wingdings 3" charset="2"/>
              <a:buChar char=""/>
              <a:defRPr/>
            </a:pPr>
            <a:r>
              <a:rPr lang="en-IE" altLang="en-US" dirty="0">
                <a:solidFill>
                  <a:schemeClr val="tx1">
                    <a:lumMod val="75000"/>
                    <a:lumOff val="25000"/>
                  </a:schemeClr>
                </a:solidFill>
              </a:rPr>
              <a:t>In line with expectations</a:t>
            </a:r>
          </a:p>
          <a:p>
            <a:pPr lvl="1" eaLnBrk="1" fontAlgn="auto" hangingPunct="1">
              <a:spcAft>
                <a:spcPts val="0"/>
              </a:spcAft>
              <a:buFont typeface="Wingdings 3" charset="2"/>
              <a:buChar char=""/>
              <a:defRPr/>
            </a:pPr>
            <a:r>
              <a:rPr lang="en-IE" altLang="en-US" dirty="0">
                <a:solidFill>
                  <a:schemeClr val="tx1">
                    <a:lumMod val="75000"/>
                    <a:lumOff val="25000"/>
                  </a:schemeClr>
                </a:solidFill>
              </a:rPr>
              <a:t>Yet to meet expectations</a:t>
            </a:r>
          </a:p>
          <a:p>
            <a:pPr eaLnBrk="1" fontAlgn="auto" hangingPunct="1">
              <a:spcAft>
                <a:spcPts val="0"/>
              </a:spcAft>
              <a:buFont typeface="Wingdings 3" charset="2"/>
              <a:buChar char=""/>
              <a:defRPr/>
            </a:pPr>
            <a:r>
              <a:rPr lang="en-IE" altLang="en-US" sz="2000" dirty="0">
                <a:solidFill>
                  <a:schemeClr val="tx1">
                    <a:lumMod val="75000"/>
                    <a:lumOff val="25000"/>
                  </a:schemeClr>
                </a:solidFill>
              </a:rPr>
              <a:t>Terminal examination (June)</a:t>
            </a:r>
          </a:p>
          <a:p>
            <a:pPr lvl="1" eaLnBrk="1" fontAlgn="auto" hangingPunct="1">
              <a:spcAft>
                <a:spcPts val="0"/>
              </a:spcAft>
              <a:buFont typeface="Wingdings 3" charset="2"/>
              <a:buChar char=""/>
              <a:defRPr/>
            </a:pPr>
            <a:r>
              <a:rPr lang="en-IE" altLang="en-US" dirty="0">
                <a:solidFill>
                  <a:schemeClr val="tx1">
                    <a:lumMod val="75000"/>
                    <a:lumOff val="25000"/>
                  </a:schemeClr>
                </a:solidFill>
              </a:rPr>
              <a:t>Distinction</a:t>
            </a:r>
          </a:p>
          <a:p>
            <a:pPr lvl="1" eaLnBrk="1" fontAlgn="auto" hangingPunct="1">
              <a:spcAft>
                <a:spcPts val="0"/>
              </a:spcAft>
              <a:buFont typeface="Wingdings 3" charset="2"/>
              <a:buChar char=""/>
              <a:defRPr/>
            </a:pPr>
            <a:r>
              <a:rPr lang="en-IE" altLang="en-US" dirty="0">
                <a:solidFill>
                  <a:schemeClr val="tx1">
                    <a:lumMod val="75000"/>
                    <a:lumOff val="25000"/>
                  </a:schemeClr>
                </a:solidFill>
              </a:rPr>
              <a:t>Higher Merit </a:t>
            </a:r>
          </a:p>
          <a:p>
            <a:pPr lvl="1" eaLnBrk="1" fontAlgn="auto" hangingPunct="1">
              <a:spcAft>
                <a:spcPts val="0"/>
              </a:spcAft>
              <a:buFont typeface="Wingdings 3" charset="2"/>
              <a:buChar char=""/>
              <a:defRPr/>
            </a:pPr>
            <a:r>
              <a:rPr lang="en-IE" altLang="en-US" dirty="0">
                <a:solidFill>
                  <a:schemeClr val="tx1">
                    <a:lumMod val="75000"/>
                    <a:lumOff val="25000"/>
                  </a:schemeClr>
                </a:solidFill>
              </a:rPr>
              <a:t>Merit</a:t>
            </a:r>
          </a:p>
          <a:p>
            <a:pPr lvl="1" eaLnBrk="1" fontAlgn="auto" hangingPunct="1">
              <a:spcAft>
                <a:spcPts val="0"/>
              </a:spcAft>
              <a:buFont typeface="Wingdings 3" charset="2"/>
              <a:buChar char=""/>
              <a:defRPr/>
            </a:pPr>
            <a:r>
              <a:rPr lang="en-IE" altLang="en-US" dirty="0">
                <a:solidFill>
                  <a:schemeClr val="tx1">
                    <a:lumMod val="75000"/>
                    <a:lumOff val="25000"/>
                  </a:schemeClr>
                </a:solidFill>
              </a:rPr>
              <a:t>Achieved</a:t>
            </a:r>
          </a:p>
          <a:p>
            <a:pPr lvl="1" eaLnBrk="1" fontAlgn="auto" hangingPunct="1">
              <a:spcAft>
                <a:spcPts val="0"/>
              </a:spcAft>
              <a:buFont typeface="Wingdings 3" charset="2"/>
              <a:buChar char=""/>
              <a:defRPr/>
            </a:pPr>
            <a:r>
              <a:rPr lang="en-IE" altLang="en-US" dirty="0">
                <a:solidFill>
                  <a:schemeClr val="tx1">
                    <a:lumMod val="75000"/>
                    <a:lumOff val="25000"/>
                  </a:schemeClr>
                </a:solidFill>
              </a:rPr>
              <a:t>Partially achieved</a:t>
            </a:r>
          </a:p>
          <a:p>
            <a:pPr lvl="1" eaLnBrk="1" fontAlgn="auto" hangingPunct="1">
              <a:spcAft>
                <a:spcPts val="0"/>
              </a:spcAft>
              <a:buFont typeface="Wingdings 3" charset="2"/>
              <a:buChar char=""/>
              <a:defRPr/>
            </a:pPr>
            <a:r>
              <a:rPr lang="en-IE" altLang="en-US" dirty="0">
                <a:solidFill>
                  <a:schemeClr val="tx1">
                    <a:lumMod val="75000"/>
                    <a:lumOff val="25000"/>
                  </a:schemeClr>
                </a:solidFill>
              </a:rPr>
              <a:t>Not Graded</a:t>
            </a:r>
          </a:p>
          <a:p>
            <a:pPr eaLnBrk="1" fontAlgn="auto" hangingPunct="1">
              <a:spcAft>
                <a:spcPts val="0"/>
              </a:spcAft>
              <a:buFont typeface="Wingdings 3" charset="2"/>
              <a:buChar char=""/>
              <a:defRPr/>
            </a:pPr>
            <a:r>
              <a:rPr lang="en-IE" altLang="en-US" sz="2000" dirty="0">
                <a:solidFill>
                  <a:schemeClr val="tx1">
                    <a:lumMod val="75000"/>
                    <a:lumOff val="25000"/>
                  </a:schemeClr>
                </a:solidFill>
              </a:rPr>
              <a:t>Certificate to include a report on Wellbeing and other areas of learning including CSPE Mini Action Project</a:t>
            </a:r>
          </a:p>
          <a:p>
            <a:pPr eaLnBrk="1" fontAlgn="auto" hangingPunct="1">
              <a:spcAft>
                <a:spcPts val="0"/>
              </a:spcAft>
              <a:buFont typeface="Wingdings 3" charset="2"/>
              <a:buChar char=""/>
              <a:defRPr/>
            </a:pPr>
            <a:r>
              <a:rPr lang="en-IE" altLang="en-US" sz="2000" dirty="0">
                <a:solidFill>
                  <a:schemeClr val="tx1">
                    <a:lumMod val="75000"/>
                    <a:lumOff val="25000"/>
                  </a:schemeClr>
                </a:solidFill>
              </a:rPr>
              <a:t>www.ncca.ie or www.juniorcycle.ie</a:t>
            </a:r>
          </a:p>
        </p:txBody>
      </p:sp>
      <p:sp>
        <p:nvSpPr>
          <p:cNvPr id="29700" name="Slide Number Placeholder 3">
            <a:extLst>
              <a:ext uri="{FF2B5EF4-FFF2-40B4-BE49-F238E27FC236}">
                <a16:creationId xmlns:a16="http://schemas.microsoft.com/office/drawing/2014/main" id="{08EDD25C-0C4F-4454-90F3-A07E5DA438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794CCBC-7CB5-4811-B328-70ACE63960A7}" type="slidenum">
              <a:rPr lang="en-US" altLang="en-US">
                <a:solidFill>
                  <a:schemeClr val="tx1"/>
                </a:solidFill>
                <a:latin typeface="Arial" panose="020B0604020202020204" pitchFamily="34" charset="0"/>
              </a:rPr>
              <a:pPr>
                <a:spcBef>
                  <a:spcPct val="0"/>
                </a:spcBef>
                <a:buClrTx/>
                <a:buSzTx/>
                <a:buFontTx/>
                <a:buNone/>
              </a:pPr>
              <a:t>20</a:t>
            </a:fld>
            <a:endParaRPr lang="en-US" altLang="en-US">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a:extLst>
              <a:ext uri="{FF2B5EF4-FFF2-40B4-BE49-F238E27FC236}">
                <a16:creationId xmlns:a16="http://schemas.microsoft.com/office/drawing/2014/main" id="{9A1A55C2-1210-4EC3-BCB1-16C929E271D8}"/>
              </a:ext>
            </a:extLst>
          </p:cNvPr>
          <p:cNvSpPr>
            <a:spLocks noGrp="1"/>
          </p:cNvSpPr>
          <p:nvPr>
            <p:ph type="title"/>
          </p:nvPr>
        </p:nvSpPr>
        <p:spPr/>
        <p:txBody>
          <a:bodyPr/>
          <a:lstStyle/>
          <a:p>
            <a:pPr eaLnBrk="1" hangingPunct="1"/>
            <a:r>
              <a:rPr lang="en-IE" altLang="en-US"/>
              <a:t>Junior Cycle Profile of Achievement</a:t>
            </a:r>
          </a:p>
        </p:txBody>
      </p:sp>
      <p:pic>
        <p:nvPicPr>
          <p:cNvPr id="30723" name="Content Placeholder 5">
            <a:extLst>
              <a:ext uri="{FF2B5EF4-FFF2-40B4-BE49-F238E27FC236}">
                <a16:creationId xmlns:a16="http://schemas.microsoft.com/office/drawing/2014/main" id="{6B8D09DB-A3E5-483D-8440-546890D041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2160588"/>
            <a:ext cx="2744787" cy="3881437"/>
          </a:xfrm>
        </p:spPr>
      </p:pic>
      <p:sp>
        <p:nvSpPr>
          <p:cNvPr id="30724" name="Slide Number Placeholder 3">
            <a:extLst>
              <a:ext uri="{FF2B5EF4-FFF2-40B4-BE49-F238E27FC236}">
                <a16:creationId xmlns:a16="http://schemas.microsoft.com/office/drawing/2014/main" id="{7D69E5C6-3856-41B6-8A0B-577C2096A5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16A0FC06-3EA8-4169-82EE-683A956AA606}" type="slidenum">
              <a:rPr lang="en-US" altLang="en-US">
                <a:solidFill>
                  <a:schemeClr val="tx1"/>
                </a:solidFill>
                <a:latin typeface="Arial" panose="020B0604020202020204" pitchFamily="34" charset="0"/>
              </a:rPr>
              <a:pPr>
                <a:spcBef>
                  <a:spcPct val="0"/>
                </a:spcBef>
                <a:buClrTx/>
                <a:buSzTx/>
                <a:buFontTx/>
                <a:buNone/>
              </a:pPr>
              <a:t>21</a:t>
            </a:fld>
            <a:endParaRPr lang="en-US" altLang="en-US">
              <a:solidFill>
                <a:schemeClr val="tx1"/>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55ADAD0-074D-4438-BDEB-D03817EAA87B}"/>
              </a:ext>
            </a:extLst>
          </p:cNvPr>
          <p:cNvSpPr>
            <a:spLocks noGrp="1"/>
          </p:cNvSpPr>
          <p:nvPr>
            <p:ph type="title"/>
          </p:nvPr>
        </p:nvSpPr>
        <p:spPr/>
        <p:txBody>
          <a:bodyPr/>
          <a:lstStyle/>
          <a:p>
            <a:pPr algn="ctr" eaLnBrk="1" hangingPunct="1"/>
            <a:r>
              <a:rPr lang="en-IE" altLang="en-US"/>
              <a:t>Senior Cycle Courses</a:t>
            </a:r>
          </a:p>
        </p:txBody>
      </p:sp>
      <p:sp>
        <p:nvSpPr>
          <p:cNvPr id="31747" name="Subtitle 2">
            <a:extLst>
              <a:ext uri="{FF2B5EF4-FFF2-40B4-BE49-F238E27FC236}">
                <a16:creationId xmlns:a16="http://schemas.microsoft.com/office/drawing/2014/main" id="{2FEA5BAE-5DA9-4047-887A-3E7DF6486802}"/>
              </a:ext>
            </a:extLst>
          </p:cNvPr>
          <p:cNvSpPr>
            <a:spLocks noGrp="1"/>
          </p:cNvSpPr>
          <p:nvPr>
            <p:ph idx="1"/>
          </p:nvPr>
        </p:nvSpPr>
        <p:spPr>
          <a:xfrm>
            <a:off x="571500" y="1484313"/>
            <a:ext cx="8229600" cy="4525962"/>
          </a:xfrm>
        </p:spPr>
        <p:txBody>
          <a:bodyPr/>
          <a:lstStyle/>
          <a:p>
            <a:pPr eaLnBrk="1" hangingPunct="1"/>
            <a:endParaRPr lang="en-IE" altLang="en-US" sz="3200"/>
          </a:p>
          <a:p>
            <a:pPr eaLnBrk="1" hangingPunct="1"/>
            <a:endParaRPr lang="en-IE" altLang="en-US" sz="3200"/>
          </a:p>
          <a:p>
            <a:pPr eaLnBrk="1" hangingPunct="1"/>
            <a:endParaRPr lang="en-IE" altLang="en-US" sz="3200"/>
          </a:p>
          <a:p>
            <a:pPr eaLnBrk="1" hangingPunct="1"/>
            <a:endParaRPr lang="en-IE" altLang="en-US" sz="3200"/>
          </a:p>
          <a:p>
            <a:pPr eaLnBrk="1" hangingPunct="1"/>
            <a:r>
              <a:rPr lang="en-IE" altLang="en-US" sz="3200"/>
              <a:t>Transition Year (TY)</a:t>
            </a:r>
          </a:p>
          <a:p>
            <a:pPr eaLnBrk="1" hangingPunct="1"/>
            <a:r>
              <a:rPr lang="en-IE" altLang="en-US" sz="3200"/>
              <a:t>Leaving Certificate Applied (LCA)</a:t>
            </a:r>
          </a:p>
          <a:p>
            <a:pPr algn="ctr" eaLnBrk="1" hangingPunct="1"/>
            <a:r>
              <a:rPr lang="en-IE" altLang="en-US" sz="3200"/>
              <a:t>Leaving Certificate (LC) (LCVP optional)</a:t>
            </a:r>
          </a:p>
        </p:txBody>
      </p:sp>
      <p:sp>
        <p:nvSpPr>
          <p:cNvPr id="31748" name="Slide Number Placeholder 3">
            <a:extLst>
              <a:ext uri="{FF2B5EF4-FFF2-40B4-BE49-F238E27FC236}">
                <a16:creationId xmlns:a16="http://schemas.microsoft.com/office/drawing/2014/main" id="{16143C90-1B3E-4603-A435-2D8589FDC5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F7345DB-5E31-4504-B601-2DB3DBE94975}" type="slidenum">
              <a:rPr lang="en-IE" altLang="en-US" sz="1000">
                <a:solidFill>
                  <a:srgbClr val="FFFFFF"/>
                </a:solidFill>
                <a:latin typeface="Arial" panose="020B0604020202020204" pitchFamily="34" charset="0"/>
              </a:rPr>
              <a:pPr>
                <a:spcBef>
                  <a:spcPct val="0"/>
                </a:spcBef>
                <a:buClrTx/>
                <a:buSzTx/>
                <a:buFontTx/>
                <a:buNone/>
              </a:pPr>
              <a:t>22</a:t>
            </a:fld>
            <a:endParaRPr lang="en-IE" altLang="en-US" sz="1000">
              <a:solidFill>
                <a:srgbClr val="FFFFFF"/>
              </a:solidFill>
              <a:latin typeface="Arial" panose="020B0604020202020204" pitchFamily="34" charset="0"/>
            </a:endParaRPr>
          </a:p>
        </p:txBody>
      </p:sp>
      <p:pic>
        <p:nvPicPr>
          <p:cNvPr id="31749" name="Picture 5" descr="C:\Users\B.Kelly\AppData\Local\Microsoft\Windows\Temporary Internet Files\Content.IE5\331IPUWE\career-counselling[1].jpg">
            <a:extLst>
              <a:ext uri="{FF2B5EF4-FFF2-40B4-BE49-F238E27FC236}">
                <a16:creationId xmlns:a16="http://schemas.microsoft.com/office/drawing/2014/main" id="{F9DDAF5F-B2D7-4724-A8C8-A4292D50E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125538"/>
            <a:ext cx="2809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F7EE548-73C8-4E57-833D-B00B4EABA101}"/>
              </a:ext>
            </a:extLst>
          </p:cNvPr>
          <p:cNvSpPr>
            <a:spLocks noGrp="1"/>
          </p:cNvSpPr>
          <p:nvPr>
            <p:ph type="title"/>
          </p:nvPr>
        </p:nvSpPr>
        <p:spPr/>
        <p:txBody>
          <a:bodyPr/>
          <a:lstStyle/>
          <a:p>
            <a:pPr eaLnBrk="1" hangingPunct="1"/>
            <a:r>
              <a:rPr lang="en-IE" altLang="en-US"/>
              <a:t>Senior Cycle</a:t>
            </a:r>
            <a:endParaRPr lang="en-US" altLang="en-US"/>
          </a:p>
        </p:txBody>
      </p:sp>
      <p:sp>
        <p:nvSpPr>
          <p:cNvPr id="32771" name="Content Placeholder 2">
            <a:extLst>
              <a:ext uri="{FF2B5EF4-FFF2-40B4-BE49-F238E27FC236}">
                <a16:creationId xmlns:a16="http://schemas.microsoft.com/office/drawing/2014/main" id="{309C26FF-317F-4AB1-AF59-7DE28F9F8006}"/>
              </a:ext>
            </a:extLst>
          </p:cNvPr>
          <p:cNvSpPr>
            <a:spLocks noGrp="1"/>
          </p:cNvSpPr>
          <p:nvPr>
            <p:ph idx="1"/>
          </p:nvPr>
        </p:nvSpPr>
        <p:spPr/>
        <p:txBody>
          <a:bodyPr/>
          <a:lstStyle/>
          <a:p>
            <a:pPr marL="365125" indent="-255588" eaLnBrk="1" hangingPunct="1">
              <a:buFont typeface="Wingdings 3" panose="05040102010807070707" pitchFamily="18" charset="2"/>
              <a:buChar char=""/>
            </a:pPr>
            <a:r>
              <a:rPr lang="en-IE" altLang="en-US" b="1"/>
              <a:t>Senior Cycle Curriculum provision is planned during 3</a:t>
            </a:r>
            <a:r>
              <a:rPr lang="en-IE" altLang="en-US" b="1" baseline="30000"/>
              <a:t>rd</a:t>
            </a:r>
            <a:r>
              <a:rPr lang="en-IE" altLang="en-US" b="1"/>
              <a:t> Year:</a:t>
            </a:r>
          </a:p>
          <a:p>
            <a:pPr marL="620713" lvl="1" indent="-255588" eaLnBrk="1" hangingPunct="1">
              <a:spcBef>
                <a:spcPts val="325"/>
              </a:spcBef>
              <a:buFont typeface="Wingdings 3" panose="05040102010807070707" pitchFamily="18" charset="2"/>
              <a:buChar char=""/>
            </a:pPr>
            <a:r>
              <a:rPr lang="en-IE" altLang="en-US"/>
              <a:t>Student Assembly during November and an Information Meeting on 18th November at 7.00pm ( To be confirmed ). It’s very important that parents attend this meeting. </a:t>
            </a:r>
          </a:p>
          <a:p>
            <a:pPr marL="620713" lvl="1" indent="-255588" eaLnBrk="1" hangingPunct="1">
              <a:spcBef>
                <a:spcPts val="325"/>
              </a:spcBef>
              <a:buFont typeface="Wingdings 3" panose="05040102010807070707" pitchFamily="18" charset="2"/>
              <a:buChar char=""/>
            </a:pPr>
            <a:r>
              <a:rPr lang="en-IE" altLang="en-US"/>
              <a:t>December– students fill in application forms for Senior Cycle Programmes.  This will allow students’ details to be updated and will determine demand for Transition Year, Leaving Certificate Applied and Leaving Certificate Programmes.  </a:t>
            </a:r>
          </a:p>
          <a:p>
            <a:pPr marL="620713" lvl="1" indent="-255588" eaLnBrk="1" hangingPunct="1">
              <a:spcBef>
                <a:spcPts val="325"/>
              </a:spcBef>
              <a:buFont typeface="Wingdings 3" panose="05040102010807070707" pitchFamily="18" charset="2"/>
              <a:buChar char=""/>
            </a:pPr>
            <a:r>
              <a:rPr lang="en-IE" altLang="en-US"/>
              <a:t>December - subject option forms completed by prospective Leaving Certificate students. It is very important that all forms are completed accurately.</a:t>
            </a:r>
          </a:p>
        </p:txBody>
      </p:sp>
      <p:sp>
        <p:nvSpPr>
          <p:cNvPr id="32772" name="Slide Number Placeholder 3">
            <a:extLst>
              <a:ext uri="{FF2B5EF4-FFF2-40B4-BE49-F238E27FC236}">
                <a16:creationId xmlns:a16="http://schemas.microsoft.com/office/drawing/2014/main" id="{29453CBE-0A91-473C-9469-DDD26B8A3F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C6B1A156-BB7A-4886-99DE-1FFF57EDEB6F}" type="slidenum">
              <a:rPr lang="en-US" altLang="en-US" sz="1000">
                <a:solidFill>
                  <a:schemeClr val="tx1"/>
                </a:solidFill>
                <a:latin typeface="Arial" panose="020B0604020202020204" pitchFamily="34" charset="0"/>
              </a:rPr>
              <a:pPr>
                <a:spcBef>
                  <a:spcPct val="0"/>
                </a:spcBef>
                <a:buClrTx/>
                <a:buSzTx/>
                <a:buFontTx/>
                <a:buNone/>
              </a:pPr>
              <a:t>23</a:t>
            </a:fld>
            <a:endParaRPr lang="en-US" altLang="en-US" sz="1000">
              <a:solidFill>
                <a:schemeClr val="tx1"/>
              </a:solidFill>
              <a:latin typeface="Arial" panose="020B0604020202020204" pitchFamily="34" charset="0"/>
            </a:endParaRPr>
          </a:p>
        </p:txBody>
      </p:sp>
      <p:pic>
        <p:nvPicPr>
          <p:cNvPr id="32773" name="Picture 5" descr="C:\Users\B.Kelly\AppData\Local\Microsoft\Windows\Temporary Internet Files\Content.IE5\331IPUWE\career-counselling[1].jpg">
            <a:extLst>
              <a:ext uri="{FF2B5EF4-FFF2-40B4-BE49-F238E27FC236}">
                <a16:creationId xmlns:a16="http://schemas.microsoft.com/office/drawing/2014/main" id="{6CFBBA9E-204F-4C9F-936C-9EF0A3C4C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66688"/>
            <a:ext cx="15700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529871C4-9CB2-4F9C-BF2C-0940851C02C5}"/>
              </a:ext>
            </a:extLst>
          </p:cNvPr>
          <p:cNvSpPr>
            <a:spLocks noGrp="1"/>
          </p:cNvSpPr>
          <p:nvPr>
            <p:ph type="title"/>
          </p:nvPr>
        </p:nvSpPr>
        <p:spPr>
          <a:xfrm>
            <a:off x="463550" y="53975"/>
            <a:ext cx="8229600" cy="1143000"/>
          </a:xfrm>
        </p:spPr>
        <p:txBody>
          <a:bodyPr/>
          <a:lstStyle/>
          <a:p>
            <a:pPr eaLnBrk="1" hangingPunct="1"/>
            <a:r>
              <a:rPr lang="en-IE" altLang="en-US"/>
              <a:t>School Procedures</a:t>
            </a:r>
          </a:p>
        </p:txBody>
      </p:sp>
      <p:sp>
        <p:nvSpPr>
          <p:cNvPr id="33795" name="Content Placeholder 1">
            <a:extLst>
              <a:ext uri="{FF2B5EF4-FFF2-40B4-BE49-F238E27FC236}">
                <a16:creationId xmlns:a16="http://schemas.microsoft.com/office/drawing/2014/main" id="{AE5D4500-6127-438A-8A59-4AFA28738C66}"/>
              </a:ext>
            </a:extLst>
          </p:cNvPr>
          <p:cNvSpPr>
            <a:spLocks noGrp="1"/>
          </p:cNvSpPr>
          <p:nvPr>
            <p:ph idx="1"/>
          </p:nvPr>
        </p:nvSpPr>
        <p:spPr>
          <a:xfrm>
            <a:off x="450850" y="1412875"/>
            <a:ext cx="8424863" cy="4824413"/>
          </a:xfrm>
        </p:spPr>
        <p:txBody>
          <a:bodyPr/>
          <a:lstStyle/>
          <a:p>
            <a:pPr eaLnBrk="1" hangingPunct="1"/>
            <a:r>
              <a:rPr lang="en-US" altLang="en-US"/>
              <a:t>Dialann</a:t>
            </a:r>
            <a:endParaRPr lang="en-IE" altLang="en-US"/>
          </a:p>
          <a:p>
            <a:pPr eaLnBrk="1" hangingPunct="1"/>
            <a:r>
              <a:rPr lang="en-IE" altLang="en-US"/>
              <a:t>Punctuality and Attendance</a:t>
            </a:r>
          </a:p>
          <a:p>
            <a:pPr eaLnBrk="1" hangingPunct="1"/>
            <a:r>
              <a:rPr lang="en-IE" altLang="en-US"/>
              <a:t>Uniform</a:t>
            </a:r>
          </a:p>
          <a:p>
            <a:pPr eaLnBrk="1" hangingPunct="1"/>
            <a:r>
              <a:rPr lang="en-IE" altLang="en-US"/>
              <a:t>Sickness procedures</a:t>
            </a:r>
          </a:p>
          <a:p>
            <a:pPr eaLnBrk="1" hangingPunct="1"/>
            <a:r>
              <a:rPr lang="en-IE" altLang="en-US"/>
              <a:t>Car park for staff use only  </a:t>
            </a:r>
          </a:p>
          <a:p>
            <a:pPr eaLnBrk="1" hangingPunct="1"/>
            <a:r>
              <a:rPr lang="en-IE" altLang="en-US"/>
              <a:t>Bus bays must kept clear</a:t>
            </a:r>
          </a:p>
          <a:p>
            <a:pPr eaLnBrk="1" hangingPunct="1"/>
            <a:r>
              <a:rPr lang="en-IE" altLang="en-US"/>
              <a:t>All parents / visitors must report to reception</a:t>
            </a:r>
          </a:p>
          <a:p>
            <a:pPr eaLnBrk="1" hangingPunct="1"/>
            <a:r>
              <a:rPr lang="en-IE" altLang="en-US"/>
              <a:t>Parents / visitors are not allowed on in the school building or on the yard unless accompanied by a member of staff</a:t>
            </a:r>
          </a:p>
          <a:p>
            <a:pPr eaLnBrk="1" hangingPunct="1"/>
            <a:r>
              <a:rPr lang="en-IE" altLang="en-US"/>
              <a:t>Students are expected to be ‘good neighbours’</a:t>
            </a:r>
          </a:p>
          <a:p>
            <a:pPr eaLnBrk="1" hangingPunct="1"/>
            <a:r>
              <a:rPr lang="en-IE" altLang="en-US"/>
              <a:t>Impression given by large student groups</a:t>
            </a:r>
          </a:p>
          <a:p>
            <a:pPr eaLnBrk="1" hangingPunct="1"/>
            <a:r>
              <a:rPr lang="en-IE" altLang="en-US"/>
              <a:t>Changed contact details?</a:t>
            </a:r>
          </a:p>
        </p:txBody>
      </p:sp>
      <p:sp>
        <p:nvSpPr>
          <p:cNvPr id="33796" name="Slide Number Placeholder 3">
            <a:extLst>
              <a:ext uri="{FF2B5EF4-FFF2-40B4-BE49-F238E27FC236}">
                <a16:creationId xmlns:a16="http://schemas.microsoft.com/office/drawing/2014/main" id="{FDB1B8A3-C060-4810-9EF6-44FA47238A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A2A5B1F-C4ED-4602-9D36-9BA94AA7148D}" type="slidenum">
              <a:rPr lang="en-US" altLang="en-US" sz="1000">
                <a:solidFill>
                  <a:schemeClr val="tx1"/>
                </a:solidFill>
                <a:latin typeface="Arial" panose="020B0604020202020204" pitchFamily="34" charset="0"/>
              </a:rPr>
              <a:pPr>
                <a:spcBef>
                  <a:spcPct val="0"/>
                </a:spcBef>
                <a:buClrTx/>
                <a:buSzTx/>
                <a:buFontTx/>
                <a:buNone/>
              </a:pPr>
              <a:t>24</a:t>
            </a:fld>
            <a:endParaRPr lang="en-US" altLang="en-US" sz="1000">
              <a:solidFill>
                <a:schemeClr val="tx1"/>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F579765-E1C5-40D8-A3A3-D14CEE24A359}"/>
              </a:ext>
            </a:extLst>
          </p:cNvPr>
          <p:cNvSpPr>
            <a:spLocks noGrp="1"/>
          </p:cNvSpPr>
          <p:nvPr>
            <p:ph type="title"/>
          </p:nvPr>
        </p:nvSpPr>
        <p:spPr/>
        <p:txBody>
          <a:bodyPr/>
          <a:lstStyle/>
          <a:p>
            <a:pPr eaLnBrk="1" hangingPunct="1"/>
            <a:r>
              <a:rPr lang="en-IE" altLang="en-US"/>
              <a:t>Student Conduct</a:t>
            </a:r>
            <a:endParaRPr lang="en-US" altLang="en-US"/>
          </a:p>
        </p:txBody>
      </p:sp>
      <p:sp>
        <p:nvSpPr>
          <p:cNvPr id="34819" name="Content Placeholder 2">
            <a:extLst>
              <a:ext uri="{FF2B5EF4-FFF2-40B4-BE49-F238E27FC236}">
                <a16:creationId xmlns:a16="http://schemas.microsoft.com/office/drawing/2014/main" id="{2CB6A2B6-AF4F-4EB5-B4E4-329AEB746DA8}"/>
              </a:ext>
            </a:extLst>
          </p:cNvPr>
          <p:cNvSpPr>
            <a:spLocks noGrp="1"/>
          </p:cNvSpPr>
          <p:nvPr>
            <p:ph idx="1"/>
          </p:nvPr>
        </p:nvSpPr>
        <p:spPr/>
        <p:txBody>
          <a:bodyPr/>
          <a:lstStyle/>
          <a:p>
            <a:pPr eaLnBrk="1" hangingPunct="1"/>
            <a:r>
              <a:rPr lang="en-IE" altLang="en-US" b="1"/>
              <a:t>Conduct on and while queueing for Buses</a:t>
            </a:r>
          </a:p>
          <a:p>
            <a:pPr eaLnBrk="1" hangingPunct="1"/>
            <a:r>
              <a:rPr lang="en-IE" altLang="en-US" b="1"/>
              <a:t>Internet / Cyberbullying</a:t>
            </a:r>
          </a:p>
          <a:p>
            <a:pPr eaLnBrk="1" hangingPunct="1"/>
            <a:r>
              <a:rPr lang="en-IE" altLang="en-US" b="1"/>
              <a:t>Weapons</a:t>
            </a:r>
          </a:p>
          <a:p>
            <a:pPr eaLnBrk="1" hangingPunct="1"/>
            <a:r>
              <a:rPr lang="en-IE" altLang="en-US" b="1"/>
              <a:t>Fireworks</a:t>
            </a:r>
          </a:p>
          <a:p>
            <a:pPr eaLnBrk="1" hangingPunct="1"/>
            <a:endParaRPr lang="en-IE" altLang="en-US" b="1"/>
          </a:p>
          <a:p>
            <a:pPr eaLnBrk="1" hangingPunct="1"/>
            <a:endParaRPr lang="en-IE" altLang="en-US" b="1"/>
          </a:p>
          <a:p>
            <a:pPr eaLnBrk="1" hangingPunct="1"/>
            <a:endParaRPr lang="en-US" altLang="en-US"/>
          </a:p>
          <a:p>
            <a:pPr lvl="1" eaLnBrk="1" hangingPunct="1"/>
            <a:endParaRPr lang="en-US" altLang="en-US"/>
          </a:p>
          <a:p>
            <a:pPr eaLnBrk="1" hangingPunct="1"/>
            <a:endParaRPr lang="en-US" altLang="en-US"/>
          </a:p>
        </p:txBody>
      </p:sp>
      <p:sp>
        <p:nvSpPr>
          <p:cNvPr id="34820" name="Slide Number Placeholder 3">
            <a:extLst>
              <a:ext uri="{FF2B5EF4-FFF2-40B4-BE49-F238E27FC236}">
                <a16:creationId xmlns:a16="http://schemas.microsoft.com/office/drawing/2014/main" id="{34FB6D74-9962-4FC2-BDA6-68D3970C95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A2DB7E2-7F26-481F-BF19-D78EA909DA40}" type="slidenum">
              <a:rPr lang="en-US" altLang="en-US" sz="1000">
                <a:solidFill>
                  <a:schemeClr val="tx1"/>
                </a:solidFill>
                <a:latin typeface="Arial" panose="020B0604020202020204" pitchFamily="34" charset="0"/>
              </a:rPr>
              <a:pPr>
                <a:spcBef>
                  <a:spcPct val="0"/>
                </a:spcBef>
                <a:buClrTx/>
                <a:buSzTx/>
                <a:buFontTx/>
                <a:buNone/>
              </a:pPr>
              <a:t>25</a:t>
            </a:fld>
            <a:endParaRPr lang="en-US" altLang="en-US" sz="1000">
              <a:solidFill>
                <a:schemeClr val="tx1"/>
              </a:solidFill>
              <a:latin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C99EC54-3052-4A29-BE3C-4DCDF58FDE20}"/>
              </a:ext>
            </a:extLst>
          </p:cNvPr>
          <p:cNvSpPr>
            <a:spLocks noGrp="1"/>
          </p:cNvSpPr>
          <p:nvPr>
            <p:ph type="title"/>
          </p:nvPr>
        </p:nvSpPr>
        <p:spPr/>
        <p:txBody>
          <a:bodyPr/>
          <a:lstStyle/>
          <a:p>
            <a:pPr eaLnBrk="1" hangingPunct="1"/>
            <a:r>
              <a:rPr lang="en-IE" altLang="en-US">
                <a:solidFill>
                  <a:schemeClr val="tx1"/>
                </a:solidFill>
              </a:rPr>
              <a:t>Important Dates</a:t>
            </a:r>
            <a:endParaRPr lang="en-US" altLang="en-US">
              <a:solidFill>
                <a:schemeClr val="tx1"/>
              </a:solidFill>
            </a:endParaRPr>
          </a:p>
        </p:txBody>
      </p:sp>
      <p:sp>
        <p:nvSpPr>
          <p:cNvPr id="3" name="Content Placeholder 2">
            <a:extLst>
              <a:ext uri="{FF2B5EF4-FFF2-40B4-BE49-F238E27FC236}">
                <a16:creationId xmlns:a16="http://schemas.microsoft.com/office/drawing/2014/main" id="{DDF91647-77A0-48B3-9F77-F958672B1F3F}"/>
              </a:ext>
            </a:extLst>
          </p:cNvPr>
          <p:cNvSpPr>
            <a:spLocks noGrp="1"/>
          </p:cNvSpPr>
          <p:nvPr>
            <p:ph idx="1"/>
          </p:nvPr>
        </p:nvSpPr>
        <p:spPr>
          <a:xfrm>
            <a:off x="468313" y="1268413"/>
            <a:ext cx="8229600" cy="5010150"/>
          </a:xfrm>
        </p:spPr>
        <p:txBody>
          <a:bodyPr rtlCol="0">
            <a:normAutofit/>
          </a:bodyPr>
          <a:lstStyle/>
          <a:p>
            <a:pPr marL="365760" indent="-256032" eaLnBrk="1" fontAlgn="auto" hangingPunct="1">
              <a:spcAft>
                <a:spcPts val="0"/>
              </a:spcAft>
              <a:buFont typeface="Wingdings 3"/>
              <a:buChar char=""/>
              <a:defRPr/>
            </a:pPr>
            <a:r>
              <a:rPr lang="en-IE" sz="2800" b="1" dirty="0">
                <a:solidFill>
                  <a:schemeClr val="tx1">
                    <a:lumMod val="75000"/>
                    <a:lumOff val="25000"/>
                  </a:schemeClr>
                </a:solidFill>
                <a:latin typeface="+mj-lt"/>
              </a:rPr>
              <a:t>Parents’ Association AGM –  TBC</a:t>
            </a:r>
          </a:p>
          <a:p>
            <a:pPr marL="365760" indent="-256032" eaLnBrk="1" fontAlgn="auto" hangingPunct="1">
              <a:spcAft>
                <a:spcPts val="0"/>
              </a:spcAft>
              <a:buFont typeface="Wingdings 3"/>
              <a:buChar char=""/>
              <a:defRPr/>
            </a:pPr>
            <a:r>
              <a:rPr lang="en-IE" sz="2800" b="1" dirty="0">
                <a:solidFill>
                  <a:schemeClr val="tx1">
                    <a:lumMod val="75000"/>
                    <a:lumOff val="25000"/>
                  </a:schemeClr>
                </a:solidFill>
                <a:latin typeface="+mj-lt"/>
              </a:rPr>
              <a:t>Talk re. young people &amp; social media</a:t>
            </a:r>
          </a:p>
          <a:p>
            <a:pPr marL="109728" indent="0" eaLnBrk="1" fontAlgn="auto" hangingPunct="1">
              <a:spcAft>
                <a:spcPts val="0"/>
              </a:spcAft>
              <a:buFont typeface="Wingdings 3" panose="05040102010807070707" pitchFamily="18" charset="2"/>
              <a:buNone/>
              <a:defRPr/>
            </a:pPr>
            <a:endParaRPr lang="en-IE" sz="1500" b="1" dirty="0">
              <a:solidFill>
                <a:schemeClr val="tx1">
                  <a:lumMod val="75000"/>
                  <a:lumOff val="25000"/>
                </a:schemeClr>
              </a:solidFill>
              <a:latin typeface="+mj-lt"/>
            </a:endParaRPr>
          </a:p>
          <a:p>
            <a:pPr marL="365760" indent="-256032" eaLnBrk="1" fontAlgn="auto" hangingPunct="1">
              <a:spcAft>
                <a:spcPts val="0"/>
              </a:spcAft>
              <a:buFont typeface="Wingdings 3"/>
              <a:buChar char=""/>
              <a:defRPr/>
            </a:pPr>
            <a:r>
              <a:rPr lang="en-IE" sz="2800" b="1" dirty="0">
                <a:solidFill>
                  <a:schemeClr val="tx1">
                    <a:lumMod val="75000"/>
                    <a:lumOff val="25000"/>
                  </a:schemeClr>
                </a:solidFill>
              </a:rPr>
              <a:t>Parent/Teacher Meeting – TBC</a:t>
            </a:r>
          </a:p>
          <a:p>
            <a:pPr marL="365760" indent="-256032" eaLnBrk="1" fontAlgn="auto" hangingPunct="1">
              <a:spcAft>
                <a:spcPts val="0"/>
              </a:spcAft>
              <a:buFont typeface="Wingdings 3"/>
              <a:buChar char=""/>
              <a:defRPr/>
            </a:pPr>
            <a:endParaRPr lang="en-IE" sz="1500" b="1" dirty="0">
              <a:solidFill>
                <a:schemeClr val="tx1">
                  <a:lumMod val="75000"/>
                  <a:lumOff val="25000"/>
                </a:schemeClr>
              </a:solidFill>
            </a:endParaRPr>
          </a:p>
          <a:p>
            <a:pPr marL="365760" indent="-256032" eaLnBrk="1" fontAlgn="auto" hangingPunct="1">
              <a:spcAft>
                <a:spcPts val="0"/>
              </a:spcAft>
              <a:buFont typeface="Wingdings 3"/>
              <a:buChar char=""/>
              <a:defRPr/>
            </a:pPr>
            <a:r>
              <a:rPr lang="en-IE" sz="2800" b="1" dirty="0">
                <a:solidFill>
                  <a:schemeClr val="tx1">
                    <a:lumMod val="75000"/>
                    <a:lumOff val="25000"/>
                  </a:schemeClr>
                </a:solidFill>
              </a:rPr>
              <a:t>Information Meeting re Senior Cycle Programmes, 5</a:t>
            </a:r>
            <a:r>
              <a:rPr lang="en-IE" sz="2800" b="1" baseline="30000" dirty="0">
                <a:solidFill>
                  <a:schemeClr val="tx1">
                    <a:lumMod val="75000"/>
                    <a:lumOff val="25000"/>
                  </a:schemeClr>
                </a:solidFill>
              </a:rPr>
              <a:t>th</a:t>
            </a:r>
            <a:r>
              <a:rPr lang="en-IE" sz="2800" b="1" dirty="0">
                <a:solidFill>
                  <a:schemeClr val="tx1">
                    <a:lumMod val="75000"/>
                    <a:lumOff val="25000"/>
                  </a:schemeClr>
                </a:solidFill>
              </a:rPr>
              <a:t> Year Subject Options and Careers – TBC</a:t>
            </a:r>
            <a:endParaRPr lang="en-IE" sz="2800" dirty="0">
              <a:solidFill>
                <a:schemeClr val="tx1">
                  <a:lumMod val="75000"/>
                  <a:lumOff val="25000"/>
                </a:schemeClr>
              </a:solidFill>
            </a:endParaRPr>
          </a:p>
          <a:p>
            <a:pPr marL="365760" indent="-256032" eaLnBrk="1" fontAlgn="auto" hangingPunct="1">
              <a:spcAft>
                <a:spcPts val="0"/>
              </a:spcAft>
              <a:buFont typeface="Wingdings 3"/>
              <a:buChar char=""/>
              <a:defRPr/>
            </a:pPr>
            <a:endParaRPr lang="en-IE" sz="2800" b="1" dirty="0">
              <a:solidFill>
                <a:schemeClr val="tx1">
                  <a:lumMod val="75000"/>
                  <a:lumOff val="25000"/>
                </a:schemeClr>
              </a:solidFill>
            </a:endParaRPr>
          </a:p>
        </p:txBody>
      </p:sp>
      <p:sp>
        <p:nvSpPr>
          <p:cNvPr id="35844" name="Slide Number Placeholder 3">
            <a:extLst>
              <a:ext uri="{FF2B5EF4-FFF2-40B4-BE49-F238E27FC236}">
                <a16:creationId xmlns:a16="http://schemas.microsoft.com/office/drawing/2014/main" id="{B52C6F86-DE54-42A7-A41A-B6D1C53901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1CBF696E-980B-4D64-8CA4-10ED3A2DE1E4}" type="slidenum">
              <a:rPr lang="en-US" altLang="en-US" sz="1000">
                <a:solidFill>
                  <a:schemeClr val="tx1"/>
                </a:solidFill>
                <a:latin typeface="Arial" panose="020B0604020202020204" pitchFamily="34" charset="0"/>
              </a:rPr>
              <a:pPr>
                <a:spcBef>
                  <a:spcPct val="0"/>
                </a:spcBef>
                <a:buClrTx/>
                <a:buSzTx/>
                <a:buFontTx/>
                <a:buNone/>
              </a:pPr>
              <a:t>26</a:t>
            </a:fld>
            <a:endParaRPr lang="en-US" altLang="en-US" sz="1000">
              <a:solidFill>
                <a:schemeClr val="tx1"/>
              </a:solidFill>
              <a:latin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7D1939D-5583-4F17-A842-5BA327A1F30C}"/>
              </a:ext>
            </a:extLst>
          </p:cNvPr>
          <p:cNvSpPr>
            <a:spLocks noGrp="1"/>
          </p:cNvSpPr>
          <p:nvPr>
            <p:ph type="title"/>
          </p:nvPr>
        </p:nvSpPr>
        <p:spPr/>
        <p:txBody>
          <a:bodyPr/>
          <a:lstStyle/>
          <a:p>
            <a:endParaRPr lang="en-IE" altLang="en-US"/>
          </a:p>
        </p:txBody>
      </p:sp>
      <p:pic>
        <p:nvPicPr>
          <p:cNvPr id="9219" name="Content Placeholder 4">
            <a:extLst>
              <a:ext uri="{FF2B5EF4-FFF2-40B4-BE49-F238E27FC236}">
                <a16:creationId xmlns:a16="http://schemas.microsoft.com/office/drawing/2014/main" id="{2C331F2C-95A7-4043-90D0-5687219BD26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1214438"/>
            <a:ext cx="9156700" cy="5146675"/>
          </a:xfrm>
        </p:spPr>
      </p:pic>
      <p:sp>
        <p:nvSpPr>
          <p:cNvPr id="9220" name="Slide Number Placeholder 3">
            <a:extLst>
              <a:ext uri="{FF2B5EF4-FFF2-40B4-BE49-F238E27FC236}">
                <a16:creationId xmlns:a16="http://schemas.microsoft.com/office/drawing/2014/main" id="{2983A48F-6910-45FB-98DD-824EF9DBB1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B48CC0-D627-484F-9AE6-E317EF3D3DAA}" type="slidenum">
              <a:rPr lang="en-US" altLang="en-US">
                <a:solidFill>
                  <a:schemeClr val="accent1"/>
                </a:solidFill>
              </a:rPr>
              <a:pPr/>
              <a:t>3</a:t>
            </a:fld>
            <a:endParaRPr lang="en-US" altLang="en-US">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F2E3A2DD-6D40-478E-A01F-5A1D822DA228}"/>
              </a:ext>
            </a:extLst>
          </p:cNvPr>
          <p:cNvSpPr>
            <a:spLocks noGrp="1"/>
          </p:cNvSpPr>
          <p:nvPr>
            <p:ph type="title"/>
          </p:nvPr>
        </p:nvSpPr>
        <p:spPr>
          <a:xfrm>
            <a:off x="468313" y="188913"/>
            <a:ext cx="8229600" cy="777875"/>
          </a:xfrm>
        </p:spPr>
        <p:txBody>
          <a:bodyPr/>
          <a:lstStyle/>
          <a:p>
            <a:pPr eaLnBrk="1" hangingPunct="1"/>
            <a:r>
              <a:rPr lang="en-IE" altLang="en-US">
                <a:solidFill>
                  <a:schemeClr val="tx1"/>
                </a:solidFill>
              </a:rPr>
              <a:t>Pastoral Care Team</a:t>
            </a:r>
          </a:p>
        </p:txBody>
      </p:sp>
      <p:sp>
        <p:nvSpPr>
          <p:cNvPr id="2" name="Content Placeholder 1">
            <a:extLst>
              <a:ext uri="{FF2B5EF4-FFF2-40B4-BE49-F238E27FC236}">
                <a16:creationId xmlns:a16="http://schemas.microsoft.com/office/drawing/2014/main" id="{4F768217-3140-4F2A-B6A7-FF3DE035CFA8}"/>
              </a:ext>
            </a:extLst>
          </p:cNvPr>
          <p:cNvSpPr>
            <a:spLocks noGrp="1"/>
          </p:cNvSpPr>
          <p:nvPr>
            <p:ph idx="1"/>
          </p:nvPr>
        </p:nvSpPr>
        <p:spPr>
          <a:xfrm>
            <a:off x="166688" y="908050"/>
            <a:ext cx="8847137" cy="5041900"/>
          </a:xfrm>
        </p:spPr>
        <p:txBody>
          <a:bodyPr rtlCol="0">
            <a:normAutofit fontScale="85000" lnSpcReduction="20000"/>
          </a:bodyPr>
          <a:lstStyle/>
          <a:p>
            <a:pPr marL="566928" indent="-457200" eaLnBrk="1" fontAlgn="auto" hangingPunct="1">
              <a:spcAft>
                <a:spcPts val="0"/>
              </a:spcAft>
              <a:buFont typeface="Wingdings 3" charset="2"/>
              <a:buChar char=""/>
              <a:defRPr/>
            </a:pPr>
            <a:r>
              <a:rPr lang="en-IE" altLang="en-US" dirty="0">
                <a:solidFill>
                  <a:schemeClr val="tx1">
                    <a:lumMod val="75000"/>
                    <a:lumOff val="25000"/>
                  </a:schemeClr>
                </a:solidFill>
              </a:rPr>
              <a:t>Teachers &amp; SNAs</a:t>
            </a:r>
          </a:p>
          <a:p>
            <a:pPr marL="566928" indent="-457200" eaLnBrk="1" fontAlgn="auto" hangingPunct="1">
              <a:spcAft>
                <a:spcPts val="0"/>
              </a:spcAft>
              <a:buFont typeface="Wingdings 3" charset="2"/>
              <a:buChar char=""/>
              <a:defRPr/>
            </a:pPr>
            <a:r>
              <a:rPr lang="en-IE" altLang="en-US" dirty="0">
                <a:solidFill>
                  <a:schemeClr val="tx1">
                    <a:lumMod val="75000"/>
                    <a:lumOff val="25000"/>
                  </a:schemeClr>
                </a:solidFill>
              </a:rPr>
              <a:t>Secretaries and Caretakers</a:t>
            </a:r>
          </a:p>
          <a:p>
            <a:pPr marL="566928" indent="-457200" eaLnBrk="1" fontAlgn="auto" hangingPunct="1">
              <a:spcAft>
                <a:spcPts val="0"/>
              </a:spcAft>
              <a:buFont typeface="Wingdings 3" charset="2"/>
              <a:buChar char=""/>
              <a:defRPr/>
            </a:pPr>
            <a:r>
              <a:rPr lang="en-IE" altLang="en-US" dirty="0">
                <a:solidFill>
                  <a:schemeClr val="tx1">
                    <a:lumMod val="75000"/>
                    <a:lumOff val="25000"/>
                  </a:schemeClr>
                </a:solidFill>
              </a:rPr>
              <a:t>Tutors: Hazels: Ms Kane &amp; Ms Quinlan</a:t>
            </a: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a:t>
            </a:r>
            <a:r>
              <a:rPr lang="en-IE" altLang="en-US" dirty="0" err="1">
                <a:solidFill>
                  <a:schemeClr val="tx1">
                    <a:lumMod val="75000"/>
                    <a:lumOff val="25000"/>
                  </a:schemeClr>
                </a:solidFill>
              </a:rPr>
              <a:t>Lir</a:t>
            </a:r>
            <a:r>
              <a:rPr lang="en-IE" altLang="en-US" dirty="0">
                <a:solidFill>
                  <a:schemeClr val="tx1">
                    <a:lumMod val="75000"/>
                    <a:lumOff val="25000"/>
                  </a:schemeClr>
                </a:solidFill>
              </a:rPr>
              <a:t>: Ms Molloy and Mr Purcell</a:t>
            </a: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Tara: Ms Doyle and Ms </a:t>
            </a:r>
            <a:r>
              <a:rPr lang="en-IE" altLang="en-US" dirty="0" err="1">
                <a:solidFill>
                  <a:schemeClr val="tx1">
                    <a:lumMod val="75000"/>
                    <a:lumOff val="25000"/>
                  </a:schemeClr>
                </a:solidFill>
              </a:rPr>
              <a:t>Deasy</a:t>
            </a:r>
            <a:endParaRPr lang="en-IE" altLang="en-US" dirty="0">
              <a:solidFill>
                <a:schemeClr val="tx1">
                  <a:lumMod val="75000"/>
                  <a:lumOff val="25000"/>
                </a:schemeClr>
              </a:solidFill>
            </a:endParaRP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a:t>
            </a:r>
            <a:r>
              <a:rPr lang="en-IE" altLang="en-US" dirty="0" err="1">
                <a:solidFill>
                  <a:schemeClr val="tx1">
                    <a:lumMod val="75000"/>
                    <a:lumOff val="25000"/>
                  </a:schemeClr>
                </a:solidFill>
              </a:rPr>
              <a:t>Fianna</a:t>
            </a:r>
            <a:r>
              <a:rPr lang="en-IE" altLang="en-US" dirty="0">
                <a:solidFill>
                  <a:schemeClr val="tx1">
                    <a:lumMod val="75000"/>
                    <a:lumOff val="25000"/>
                  </a:schemeClr>
                </a:solidFill>
              </a:rPr>
              <a:t>: Ms </a:t>
            </a:r>
            <a:r>
              <a:rPr lang="en-IE" altLang="en-US" dirty="0" err="1">
                <a:solidFill>
                  <a:schemeClr val="tx1">
                    <a:lumMod val="75000"/>
                    <a:lumOff val="25000"/>
                  </a:schemeClr>
                </a:solidFill>
              </a:rPr>
              <a:t>Callinan</a:t>
            </a:r>
            <a:r>
              <a:rPr lang="en-IE" altLang="en-US" dirty="0">
                <a:solidFill>
                  <a:schemeClr val="tx1">
                    <a:lumMod val="75000"/>
                    <a:lumOff val="25000"/>
                  </a:schemeClr>
                </a:solidFill>
              </a:rPr>
              <a:t> and Ms </a:t>
            </a:r>
            <a:r>
              <a:rPr lang="en-IE" altLang="en-US" dirty="0" err="1">
                <a:solidFill>
                  <a:schemeClr val="tx1">
                    <a:lumMod val="75000"/>
                    <a:lumOff val="25000"/>
                  </a:schemeClr>
                </a:solidFill>
              </a:rPr>
              <a:t>McAndrews</a:t>
            </a:r>
            <a:endParaRPr lang="en-IE" altLang="en-US" dirty="0">
              <a:solidFill>
                <a:schemeClr val="tx1">
                  <a:lumMod val="75000"/>
                  <a:lumOff val="25000"/>
                </a:schemeClr>
              </a:solidFill>
            </a:endParaRP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a:t>
            </a:r>
            <a:r>
              <a:rPr lang="en-IE" altLang="en-US" dirty="0" err="1">
                <a:solidFill>
                  <a:schemeClr val="tx1">
                    <a:lumMod val="75000"/>
                    <a:lumOff val="25000"/>
                  </a:schemeClr>
                </a:solidFill>
              </a:rPr>
              <a:t>Cuchulann</a:t>
            </a:r>
            <a:r>
              <a:rPr lang="en-IE" altLang="en-US" dirty="0">
                <a:solidFill>
                  <a:schemeClr val="tx1">
                    <a:lumMod val="75000"/>
                    <a:lumOff val="25000"/>
                  </a:schemeClr>
                </a:solidFill>
              </a:rPr>
              <a:t>: Ms Keating and Ms </a:t>
            </a:r>
            <a:r>
              <a:rPr lang="en-IE" altLang="en-US" dirty="0" err="1">
                <a:solidFill>
                  <a:schemeClr val="tx1">
                    <a:lumMod val="75000"/>
                    <a:lumOff val="25000"/>
                  </a:schemeClr>
                </a:solidFill>
              </a:rPr>
              <a:t>Howlin</a:t>
            </a:r>
            <a:endParaRPr lang="en-IE" altLang="en-US" dirty="0">
              <a:solidFill>
                <a:schemeClr val="tx1">
                  <a:lumMod val="75000"/>
                  <a:lumOff val="25000"/>
                </a:schemeClr>
              </a:solidFill>
            </a:endParaRP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Cashel Mr Tierney and Mr Hanley: Ms Dollard</a:t>
            </a: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Claddagh: Mr Munds and Ms Byrne</a:t>
            </a: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a:t>
            </a:r>
            <a:r>
              <a:rPr lang="en-IE" altLang="en-US" dirty="0" err="1">
                <a:solidFill>
                  <a:schemeClr val="tx1">
                    <a:lumMod val="75000"/>
                    <a:lumOff val="25000"/>
                  </a:schemeClr>
                </a:solidFill>
              </a:rPr>
              <a:t>Setanta</a:t>
            </a:r>
            <a:r>
              <a:rPr lang="en-IE" altLang="en-US" dirty="0">
                <a:solidFill>
                  <a:schemeClr val="tx1">
                    <a:lumMod val="75000"/>
                    <a:lumOff val="25000"/>
                  </a:schemeClr>
                </a:solidFill>
              </a:rPr>
              <a:t> Ms </a:t>
            </a:r>
            <a:r>
              <a:rPr lang="en-IE" altLang="en-US" dirty="0" err="1">
                <a:solidFill>
                  <a:schemeClr val="tx1">
                    <a:lumMod val="75000"/>
                    <a:lumOff val="25000"/>
                  </a:schemeClr>
                </a:solidFill>
              </a:rPr>
              <a:t>Cowzer</a:t>
            </a:r>
            <a:r>
              <a:rPr lang="en-IE" altLang="en-US" dirty="0">
                <a:solidFill>
                  <a:schemeClr val="tx1">
                    <a:lumMod val="75000"/>
                    <a:lumOff val="25000"/>
                  </a:schemeClr>
                </a:solidFill>
              </a:rPr>
              <a:t> and Ms </a:t>
            </a:r>
            <a:r>
              <a:rPr lang="en-IE" altLang="en-US" dirty="0" err="1">
                <a:solidFill>
                  <a:schemeClr val="tx1">
                    <a:lumMod val="75000"/>
                    <a:lumOff val="25000"/>
                  </a:schemeClr>
                </a:solidFill>
              </a:rPr>
              <a:t>Conneely</a:t>
            </a:r>
            <a:endParaRPr lang="en-IE" altLang="en-US" dirty="0">
              <a:solidFill>
                <a:schemeClr val="tx1">
                  <a:lumMod val="75000"/>
                  <a:lumOff val="25000"/>
                </a:schemeClr>
              </a:solidFill>
            </a:endParaRPr>
          </a:p>
          <a:p>
            <a:pPr marL="109728" indent="0" eaLnBrk="1" fontAlgn="auto" hangingPunct="1">
              <a:spcAft>
                <a:spcPts val="0"/>
              </a:spcAft>
              <a:buFont typeface="Wingdings 3" charset="2"/>
              <a:buNone/>
              <a:defRPr/>
            </a:pPr>
            <a:r>
              <a:rPr lang="en-IE" altLang="en-US" dirty="0">
                <a:solidFill>
                  <a:schemeClr val="tx1">
                    <a:lumMod val="75000"/>
                    <a:lumOff val="25000"/>
                  </a:schemeClr>
                </a:solidFill>
              </a:rPr>
              <a:t>    Year Head			Mr. Shannon</a:t>
            </a:r>
          </a:p>
          <a:p>
            <a:pPr eaLnBrk="1" fontAlgn="auto" hangingPunct="1">
              <a:spcAft>
                <a:spcPts val="0"/>
              </a:spcAft>
              <a:buFont typeface="Wingdings 3" charset="2"/>
              <a:buChar char=""/>
              <a:defRPr/>
            </a:pPr>
            <a:r>
              <a:rPr lang="en-IE" altLang="en-US" dirty="0">
                <a:solidFill>
                  <a:schemeClr val="tx1">
                    <a:lumMod val="75000"/>
                    <a:lumOff val="25000"/>
                  </a:schemeClr>
                </a:solidFill>
              </a:rPr>
              <a:t>Chaplain			Mr. N. McConnell </a:t>
            </a:r>
          </a:p>
          <a:p>
            <a:pPr eaLnBrk="1" fontAlgn="auto" hangingPunct="1">
              <a:spcAft>
                <a:spcPts val="0"/>
              </a:spcAft>
              <a:buFont typeface="Wingdings 3" charset="2"/>
              <a:buChar char=""/>
              <a:defRPr/>
            </a:pPr>
            <a:r>
              <a:rPr lang="en-IE" altLang="en-US" dirty="0">
                <a:solidFill>
                  <a:schemeClr val="tx1">
                    <a:lumMod val="75000"/>
                    <a:lumOff val="25000"/>
                  </a:schemeClr>
                </a:solidFill>
              </a:rPr>
              <a:t>Guidance Counsellors	Ms. K. O’Connell &amp; Ms. C. O’Malley</a:t>
            </a:r>
          </a:p>
          <a:p>
            <a:pPr eaLnBrk="1" fontAlgn="auto" hangingPunct="1">
              <a:spcAft>
                <a:spcPts val="0"/>
              </a:spcAft>
              <a:buFont typeface="Wingdings 3" charset="2"/>
              <a:buChar char=""/>
              <a:defRPr/>
            </a:pPr>
            <a:r>
              <a:rPr lang="en-IE" altLang="en-US" dirty="0">
                <a:solidFill>
                  <a:schemeClr val="tx1">
                    <a:lumMod val="75000"/>
                    <a:lumOff val="25000"/>
                  </a:schemeClr>
                </a:solidFill>
              </a:rPr>
              <a:t>SEN Coordinator		Ms. Paula Dunne </a:t>
            </a:r>
          </a:p>
          <a:p>
            <a:pPr eaLnBrk="1" fontAlgn="auto" hangingPunct="1">
              <a:spcAft>
                <a:spcPts val="0"/>
              </a:spcAft>
              <a:buFont typeface="Wingdings 3" charset="2"/>
              <a:buChar char=""/>
              <a:defRPr/>
            </a:pPr>
            <a:r>
              <a:rPr lang="en-IE" altLang="en-US" dirty="0">
                <a:solidFill>
                  <a:schemeClr val="tx1">
                    <a:lumMod val="75000"/>
                    <a:lumOff val="25000"/>
                  </a:schemeClr>
                </a:solidFill>
              </a:rPr>
              <a:t>Deputy Principals		Mr. D. Maher, Ms. </a:t>
            </a:r>
            <a:r>
              <a:rPr lang="en-IE" altLang="en-US" dirty="0" err="1">
                <a:solidFill>
                  <a:schemeClr val="tx1">
                    <a:lumMod val="75000"/>
                    <a:lumOff val="25000"/>
                  </a:schemeClr>
                </a:solidFill>
              </a:rPr>
              <a:t>L.Ferguson</a:t>
            </a:r>
            <a:r>
              <a:rPr lang="en-IE" altLang="en-US" dirty="0">
                <a:solidFill>
                  <a:schemeClr val="tx1">
                    <a:lumMod val="75000"/>
                    <a:lumOff val="25000"/>
                  </a:schemeClr>
                </a:solidFill>
              </a:rPr>
              <a:t> &amp; Ms. D. O’Keeffe </a:t>
            </a:r>
          </a:p>
          <a:p>
            <a:pPr eaLnBrk="1" fontAlgn="auto" hangingPunct="1">
              <a:spcAft>
                <a:spcPts val="0"/>
              </a:spcAft>
              <a:buFont typeface="Wingdings 3" charset="2"/>
              <a:buChar char=""/>
              <a:defRPr/>
            </a:pPr>
            <a:r>
              <a:rPr lang="en-IE" altLang="en-US" dirty="0">
                <a:solidFill>
                  <a:schemeClr val="tx1">
                    <a:lumMod val="75000"/>
                    <a:lumOff val="25000"/>
                  </a:schemeClr>
                </a:solidFill>
              </a:rPr>
              <a:t>Principal			Ms. B. Kelly</a:t>
            </a:r>
          </a:p>
          <a:p>
            <a:pPr marL="109537" indent="0" eaLnBrk="1" fontAlgn="auto" hangingPunct="1">
              <a:spcAft>
                <a:spcPts val="0"/>
              </a:spcAft>
              <a:buFont typeface="Wingdings 3" panose="05040102010807070707" pitchFamily="18" charset="2"/>
              <a:buNone/>
              <a:defRPr/>
            </a:pPr>
            <a:endParaRPr lang="en-IE" altLang="en-US" dirty="0">
              <a:solidFill>
                <a:schemeClr val="tx1">
                  <a:lumMod val="75000"/>
                  <a:lumOff val="25000"/>
                </a:schemeClr>
              </a:solidFill>
            </a:endParaRPr>
          </a:p>
        </p:txBody>
      </p:sp>
      <p:sp>
        <p:nvSpPr>
          <p:cNvPr id="10244" name="Slide Number Placeholder 3">
            <a:extLst>
              <a:ext uri="{FF2B5EF4-FFF2-40B4-BE49-F238E27FC236}">
                <a16:creationId xmlns:a16="http://schemas.microsoft.com/office/drawing/2014/main" id="{7E8EDDBF-6094-4C90-B160-F548478CAF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24F8301A-8FF4-4E96-A295-AC030337D423}" type="slidenum">
              <a:rPr lang="en-US" altLang="en-US" sz="1000">
                <a:solidFill>
                  <a:schemeClr val="tx1"/>
                </a:solidFill>
                <a:latin typeface="Arial" panose="020B0604020202020204" pitchFamily="34" charset="0"/>
              </a:rPr>
              <a:pPr>
                <a:spcBef>
                  <a:spcPct val="0"/>
                </a:spcBef>
                <a:buClrTx/>
                <a:buSzTx/>
                <a:buFontTx/>
                <a:buNone/>
              </a:pPr>
              <a:t>4</a:t>
            </a:fld>
            <a:endParaRPr lang="en-US" altLang="en-US" sz="1000">
              <a:solidFill>
                <a:schemeClr val="tx1"/>
              </a:solidFill>
              <a:latin typeface="Arial" panose="020B0604020202020204" pitchFamily="34" charset="0"/>
            </a:endParaRPr>
          </a:p>
        </p:txBody>
      </p:sp>
      <p:pic>
        <p:nvPicPr>
          <p:cNvPr id="10245" name="Picture 1">
            <a:extLst>
              <a:ext uri="{FF2B5EF4-FFF2-40B4-BE49-F238E27FC236}">
                <a16:creationId xmlns:a16="http://schemas.microsoft.com/office/drawing/2014/main" id="{C8088471-413C-43E1-AC4A-05C79EA2D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38125"/>
            <a:ext cx="325278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D1613629-1C6F-406A-BE98-8EEAD331B39F}"/>
              </a:ext>
            </a:extLst>
          </p:cNvPr>
          <p:cNvSpPr>
            <a:spLocks noGrp="1"/>
          </p:cNvSpPr>
          <p:nvPr>
            <p:ph type="title"/>
          </p:nvPr>
        </p:nvSpPr>
        <p:spPr/>
        <p:txBody>
          <a:bodyPr/>
          <a:lstStyle/>
          <a:p>
            <a:pPr eaLnBrk="1" hangingPunct="1"/>
            <a:r>
              <a:rPr lang="en-IE" altLang="en-US">
                <a:solidFill>
                  <a:schemeClr val="tx1"/>
                </a:solidFill>
              </a:rPr>
              <a:t>Student Support Team</a:t>
            </a:r>
          </a:p>
        </p:txBody>
      </p:sp>
      <p:sp>
        <p:nvSpPr>
          <p:cNvPr id="2" name="Content Placeholder 1">
            <a:extLst>
              <a:ext uri="{FF2B5EF4-FFF2-40B4-BE49-F238E27FC236}">
                <a16:creationId xmlns:a16="http://schemas.microsoft.com/office/drawing/2014/main" id="{55050040-2DEC-4DA3-A78D-6EA129A19B5E}"/>
              </a:ext>
            </a:extLst>
          </p:cNvPr>
          <p:cNvSpPr>
            <a:spLocks noGrp="1"/>
          </p:cNvSpPr>
          <p:nvPr>
            <p:ph idx="1"/>
          </p:nvPr>
        </p:nvSpPr>
        <p:spPr>
          <a:xfrm>
            <a:off x="457200" y="2276475"/>
            <a:ext cx="8229600" cy="3730625"/>
          </a:xfrm>
        </p:spPr>
        <p:txBody>
          <a:bodyPr rtlCol="0">
            <a:normAutofit/>
          </a:bodyPr>
          <a:lstStyle/>
          <a:p>
            <a:pPr eaLnBrk="1" fontAlgn="auto" hangingPunct="1">
              <a:spcAft>
                <a:spcPts val="0"/>
              </a:spcAft>
              <a:buFont typeface="Wingdings 3" charset="2"/>
              <a:buChar char=""/>
              <a:defRPr/>
            </a:pPr>
            <a:r>
              <a:rPr lang="en-IE" dirty="0">
                <a:solidFill>
                  <a:schemeClr val="tx1">
                    <a:lumMod val="75000"/>
                    <a:lumOff val="25000"/>
                  </a:schemeClr>
                </a:solidFill>
              </a:rPr>
              <a:t>Team: Principal, Chaplain, Guidance Counsellors, SEN Coordinator</a:t>
            </a:r>
          </a:p>
          <a:p>
            <a:pPr marL="109537" indent="0" eaLnBrk="1" fontAlgn="auto" hangingPunct="1">
              <a:spcAft>
                <a:spcPts val="0"/>
              </a:spcAft>
              <a:buFont typeface="Wingdings 3" panose="05040102010807070707" pitchFamily="18" charset="2"/>
              <a:buNone/>
              <a:defRPr/>
            </a:pPr>
            <a:endParaRPr lang="en-IE" dirty="0">
              <a:solidFill>
                <a:schemeClr val="tx1">
                  <a:lumMod val="75000"/>
                  <a:lumOff val="25000"/>
                </a:schemeClr>
              </a:solidFill>
            </a:endParaRPr>
          </a:p>
          <a:p>
            <a:pPr eaLnBrk="1" fontAlgn="auto" hangingPunct="1">
              <a:spcAft>
                <a:spcPts val="0"/>
              </a:spcAft>
              <a:buFont typeface="Wingdings 3" charset="2"/>
              <a:buChar char=""/>
              <a:defRPr/>
            </a:pPr>
            <a:r>
              <a:rPr lang="en-IE" dirty="0">
                <a:solidFill>
                  <a:schemeClr val="tx1">
                    <a:lumMod val="75000"/>
                    <a:lumOff val="25000"/>
                  </a:schemeClr>
                </a:solidFill>
              </a:rPr>
              <a:t>Core Purpose: to coordinate the support available for all students in the school</a:t>
            </a:r>
          </a:p>
          <a:p>
            <a:pPr marL="109537" indent="0" eaLnBrk="1" fontAlgn="auto" hangingPunct="1">
              <a:spcAft>
                <a:spcPts val="0"/>
              </a:spcAft>
              <a:buFont typeface="Wingdings 3" panose="05040102010807070707" pitchFamily="18" charset="2"/>
              <a:buNone/>
              <a:defRPr/>
            </a:pPr>
            <a:endParaRPr lang="en-IE" dirty="0">
              <a:solidFill>
                <a:schemeClr val="tx1">
                  <a:lumMod val="75000"/>
                  <a:lumOff val="25000"/>
                </a:schemeClr>
              </a:solidFill>
            </a:endParaRPr>
          </a:p>
          <a:p>
            <a:pPr eaLnBrk="1" fontAlgn="auto" hangingPunct="1">
              <a:spcAft>
                <a:spcPts val="0"/>
              </a:spcAft>
              <a:buFont typeface="Wingdings 3" charset="2"/>
              <a:buChar char=""/>
              <a:defRPr/>
            </a:pPr>
            <a:r>
              <a:rPr lang="en-IE" dirty="0">
                <a:solidFill>
                  <a:schemeClr val="tx1">
                    <a:lumMod val="75000"/>
                    <a:lumOff val="25000"/>
                  </a:schemeClr>
                </a:solidFill>
              </a:rPr>
              <a:t>Referrals from staff, parents and students</a:t>
            </a:r>
          </a:p>
          <a:p>
            <a:pPr marL="109537" indent="0" eaLnBrk="1" fontAlgn="auto" hangingPunct="1">
              <a:spcAft>
                <a:spcPts val="0"/>
              </a:spcAft>
              <a:buFont typeface="Wingdings 3" panose="05040102010807070707" pitchFamily="18" charset="2"/>
              <a:buNone/>
              <a:defRPr/>
            </a:pPr>
            <a:endParaRPr lang="en-IE" dirty="0">
              <a:solidFill>
                <a:schemeClr val="tx1">
                  <a:lumMod val="75000"/>
                  <a:lumOff val="25000"/>
                </a:schemeClr>
              </a:solidFill>
            </a:endParaRPr>
          </a:p>
          <a:p>
            <a:pPr eaLnBrk="1" fontAlgn="auto" hangingPunct="1">
              <a:spcAft>
                <a:spcPts val="0"/>
              </a:spcAft>
              <a:buFont typeface="Wingdings 3" charset="2"/>
              <a:buChar char=""/>
              <a:defRPr/>
            </a:pPr>
            <a:r>
              <a:rPr lang="en-IE" dirty="0">
                <a:solidFill>
                  <a:schemeClr val="tx1">
                    <a:lumMod val="75000"/>
                    <a:lumOff val="25000"/>
                  </a:schemeClr>
                </a:solidFill>
              </a:rPr>
              <a:t>Early Bird Enterprise   </a:t>
            </a:r>
          </a:p>
          <a:p>
            <a:pPr marL="109537" indent="0" eaLnBrk="1" fontAlgn="auto" hangingPunct="1">
              <a:spcAft>
                <a:spcPts val="0"/>
              </a:spcAft>
              <a:buFont typeface="Wingdings 3" panose="05040102010807070707" pitchFamily="18" charset="2"/>
              <a:buNone/>
              <a:defRPr/>
            </a:pPr>
            <a:r>
              <a:rPr lang="en-IE" dirty="0">
                <a:solidFill>
                  <a:schemeClr val="tx1">
                    <a:lumMod val="75000"/>
                    <a:lumOff val="25000"/>
                  </a:schemeClr>
                </a:solidFill>
              </a:rPr>
              <a:t>	</a:t>
            </a:r>
          </a:p>
        </p:txBody>
      </p:sp>
      <p:sp>
        <p:nvSpPr>
          <p:cNvPr id="11268" name="Slide Number Placeholder 3">
            <a:extLst>
              <a:ext uri="{FF2B5EF4-FFF2-40B4-BE49-F238E27FC236}">
                <a16:creationId xmlns:a16="http://schemas.microsoft.com/office/drawing/2014/main" id="{6CB99F7C-68F0-4DC5-9A82-A6578A89ED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A1EC3E80-3172-4940-8964-D417736E098E}" type="slidenum">
              <a:rPr lang="en-US" altLang="en-US" sz="1000">
                <a:solidFill>
                  <a:schemeClr val="tx1"/>
                </a:solidFill>
                <a:latin typeface="Lucida Sans Unicode" panose="020B0602030504020204" pitchFamily="34" charset="0"/>
              </a:rPr>
              <a:pPr>
                <a:spcBef>
                  <a:spcPct val="0"/>
                </a:spcBef>
                <a:buClrTx/>
                <a:buSzTx/>
                <a:buFontTx/>
                <a:buNone/>
              </a:pPr>
              <a:t>5</a:t>
            </a:fld>
            <a:endParaRPr lang="en-US" altLang="en-US" sz="1000">
              <a:solidFill>
                <a:schemeClr val="tx1"/>
              </a:solidFill>
              <a:latin typeface="Lucida Sans Unicode" panose="020B0602030504020204" pitchFamily="34" charset="0"/>
            </a:endParaRPr>
          </a:p>
        </p:txBody>
      </p:sp>
      <p:pic>
        <p:nvPicPr>
          <p:cNvPr id="11269" name="Picture 4">
            <a:extLst>
              <a:ext uri="{FF2B5EF4-FFF2-40B4-BE49-F238E27FC236}">
                <a16:creationId xmlns:a16="http://schemas.microsoft.com/office/drawing/2014/main" id="{5EB8C5A9-8E96-4B88-94BA-6E069C4634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0" y="115888"/>
            <a:ext cx="25908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E8B6DF7C-B67D-4383-ADA8-01A5D91D1F3E}"/>
              </a:ext>
            </a:extLst>
          </p:cNvPr>
          <p:cNvSpPr>
            <a:spLocks noGrp="1"/>
          </p:cNvSpPr>
          <p:nvPr>
            <p:ph type="title"/>
          </p:nvPr>
        </p:nvSpPr>
        <p:spPr>
          <a:xfrm>
            <a:off x="457200" y="274638"/>
            <a:ext cx="8229600" cy="725487"/>
          </a:xfrm>
        </p:spPr>
        <p:txBody>
          <a:bodyPr/>
          <a:lstStyle/>
          <a:p>
            <a:pPr eaLnBrk="1" hangingPunct="1"/>
            <a:r>
              <a:rPr lang="en-IE" altLang="en-US"/>
              <a:t>Junior Certificate Exams</a:t>
            </a:r>
            <a:endParaRPr lang="en-US" altLang="en-US"/>
          </a:p>
        </p:txBody>
      </p:sp>
      <p:sp>
        <p:nvSpPr>
          <p:cNvPr id="2" name="Content Placeholder 1">
            <a:extLst>
              <a:ext uri="{FF2B5EF4-FFF2-40B4-BE49-F238E27FC236}">
                <a16:creationId xmlns:a16="http://schemas.microsoft.com/office/drawing/2014/main" id="{CB76FA6C-1576-415D-884E-68D7972844DF}"/>
              </a:ext>
            </a:extLst>
          </p:cNvPr>
          <p:cNvSpPr>
            <a:spLocks noGrp="1"/>
          </p:cNvSpPr>
          <p:nvPr>
            <p:ph idx="1"/>
          </p:nvPr>
        </p:nvSpPr>
        <p:spPr>
          <a:xfrm>
            <a:off x="642938" y="928688"/>
            <a:ext cx="8358187" cy="5308600"/>
          </a:xfrm>
        </p:spPr>
        <p:txBody>
          <a:bodyPr rtlCol="0">
            <a:normAutofit lnSpcReduction="10000"/>
          </a:bodyPr>
          <a:lstStyle/>
          <a:p>
            <a:pPr eaLnBrk="1" fontAlgn="auto" hangingPunct="1">
              <a:spcAft>
                <a:spcPts val="0"/>
              </a:spcAft>
              <a:buFont typeface="Wingdings 3" charset="2"/>
              <a:buChar char=""/>
              <a:defRPr/>
            </a:pPr>
            <a:r>
              <a:rPr lang="en-IE" altLang="en-US" sz="2100" b="1" dirty="0">
                <a:solidFill>
                  <a:schemeClr val="tx1">
                    <a:lumMod val="75000"/>
                    <a:lumOff val="25000"/>
                  </a:schemeClr>
                </a:solidFill>
              </a:rPr>
              <a:t>Junior Certificate Levels</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Irish, Maths</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Higher, Ordinary &amp; Foundation Levels</a:t>
            </a:r>
            <a:endParaRPr lang="en-US" altLang="en-US" sz="1800" dirty="0">
              <a:solidFill>
                <a:schemeClr val="tx1">
                  <a:lumMod val="75000"/>
                  <a:lumOff val="25000"/>
                </a:schemeClr>
              </a:solidFill>
            </a:endParaRPr>
          </a:p>
          <a:p>
            <a:pPr lvl="1" eaLnBrk="1" fontAlgn="auto" hangingPunct="1">
              <a:spcAft>
                <a:spcPts val="0"/>
              </a:spcAft>
              <a:buFont typeface="Wingdings 3" charset="2"/>
              <a:buChar char=""/>
              <a:defRPr/>
            </a:pPr>
            <a:endParaRPr lang="en-IE" altLang="en-US" sz="1800" dirty="0">
              <a:solidFill>
                <a:schemeClr val="tx1">
                  <a:lumMod val="75000"/>
                  <a:lumOff val="25000"/>
                </a:schemeClr>
              </a:solidFill>
            </a:endParaRP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English </a:t>
            </a:r>
            <a:r>
              <a:rPr lang="en-IE" altLang="en-US" sz="1800" b="1" dirty="0">
                <a:solidFill>
                  <a:schemeClr val="tx1">
                    <a:lumMod val="75000"/>
                    <a:lumOff val="25000"/>
                  </a:schemeClr>
                </a:solidFill>
              </a:rPr>
              <a:t>(New Junior Cycle Specification)</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Higher &amp; Ordinary Level</a:t>
            </a:r>
          </a:p>
          <a:p>
            <a:pPr marL="392113" lvl="1" indent="0" eaLnBrk="1" fontAlgn="auto" hangingPunct="1">
              <a:spcAft>
                <a:spcPts val="0"/>
              </a:spcAft>
              <a:buFont typeface="Wingdings 3" charset="2"/>
              <a:buNone/>
              <a:defRPr/>
            </a:pPr>
            <a:endParaRPr lang="en-IE" altLang="en-US" sz="1800" dirty="0">
              <a:solidFill>
                <a:schemeClr val="tx1">
                  <a:lumMod val="75000"/>
                  <a:lumOff val="25000"/>
                </a:schemeClr>
              </a:solidFill>
            </a:endParaRP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Business, Science, Irish, French, German, Geography, History &amp; Art</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Common Level</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Other subjects not yet in new Junior Cycle</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Higher &amp; Ordinary Level</a:t>
            </a:r>
          </a:p>
          <a:p>
            <a:pPr lvl="1" eaLnBrk="1" fontAlgn="auto" hangingPunct="1">
              <a:spcAft>
                <a:spcPts val="0"/>
              </a:spcAft>
              <a:buFont typeface="Wingdings 3" charset="2"/>
              <a:buChar char=""/>
              <a:defRPr/>
            </a:pPr>
            <a:r>
              <a:rPr lang="en-IE" altLang="en-US" sz="1800" dirty="0">
                <a:solidFill>
                  <a:schemeClr val="tx1">
                    <a:lumMod val="75000"/>
                    <a:lumOff val="25000"/>
                  </a:schemeClr>
                </a:solidFill>
              </a:rPr>
              <a:t>CSPE – Common Paper</a:t>
            </a:r>
          </a:p>
          <a:p>
            <a:pPr eaLnBrk="1" fontAlgn="auto" hangingPunct="1">
              <a:spcAft>
                <a:spcPts val="0"/>
              </a:spcAft>
              <a:buFont typeface="Wingdings 3" charset="2"/>
              <a:buChar char=""/>
              <a:defRPr/>
            </a:pPr>
            <a:r>
              <a:rPr lang="en-IE" altLang="en-US" dirty="0">
                <a:solidFill>
                  <a:schemeClr val="tx1">
                    <a:lumMod val="75000"/>
                    <a:lumOff val="25000"/>
                  </a:schemeClr>
                </a:solidFill>
              </a:rPr>
              <a:t>Summer Report, Parent/Teacher Meeting (5th November To be confirmed), Christmas Report, Mock Report, Teacher’s Advice</a:t>
            </a:r>
          </a:p>
          <a:p>
            <a:pPr lvl="2" eaLnBrk="1" fontAlgn="auto" hangingPunct="1">
              <a:spcAft>
                <a:spcPts val="0"/>
              </a:spcAft>
              <a:buFont typeface="Wingdings 3" charset="2"/>
              <a:buChar char=""/>
              <a:defRPr/>
            </a:pPr>
            <a:endParaRPr lang="en-IE" altLang="en-US" dirty="0">
              <a:solidFill>
                <a:schemeClr val="tx1">
                  <a:lumMod val="75000"/>
                  <a:lumOff val="25000"/>
                </a:schemeClr>
              </a:solidFill>
            </a:endParaRPr>
          </a:p>
        </p:txBody>
      </p:sp>
      <p:sp>
        <p:nvSpPr>
          <p:cNvPr id="12292" name="Slide Number Placeholder 3">
            <a:extLst>
              <a:ext uri="{FF2B5EF4-FFF2-40B4-BE49-F238E27FC236}">
                <a16:creationId xmlns:a16="http://schemas.microsoft.com/office/drawing/2014/main" id="{B5B7FFA2-C291-4AF0-BE4A-86F81C3C04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380CFE6-FFA2-43A8-A951-EC5DCFF0B1C5}" type="slidenum">
              <a:rPr lang="en-US" altLang="en-US" sz="1000">
                <a:solidFill>
                  <a:schemeClr val="tx1"/>
                </a:solidFill>
                <a:latin typeface="Arial" panose="020B0604020202020204" pitchFamily="34" charset="0"/>
              </a:rPr>
              <a:pPr>
                <a:spcBef>
                  <a:spcPct val="0"/>
                </a:spcBef>
                <a:buClrTx/>
                <a:buSzTx/>
                <a:buFontTx/>
                <a:buNone/>
              </a:pPr>
              <a:t>6</a:t>
            </a:fld>
            <a:endParaRPr lang="en-US" altLang="en-US" sz="1000">
              <a:solidFill>
                <a:schemeClr val="tx1"/>
              </a:solidFill>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288BECE6-5E0F-43A6-B5EE-82841EE6AFE0}"/>
              </a:ext>
            </a:extLst>
          </p:cNvPr>
          <p:cNvSpPr>
            <a:spLocks noGrp="1"/>
          </p:cNvSpPr>
          <p:nvPr>
            <p:ph type="title"/>
          </p:nvPr>
        </p:nvSpPr>
        <p:spPr/>
        <p:txBody>
          <a:bodyPr/>
          <a:lstStyle/>
          <a:p>
            <a:pPr eaLnBrk="1" hangingPunct="1"/>
            <a:r>
              <a:rPr lang="en-IE" altLang="en-US"/>
              <a:t>Subject Levels</a:t>
            </a:r>
          </a:p>
        </p:txBody>
      </p:sp>
      <p:sp>
        <p:nvSpPr>
          <p:cNvPr id="2" name="Content Placeholder 1">
            <a:extLst>
              <a:ext uri="{FF2B5EF4-FFF2-40B4-BE49-F238E27FC236}">
                <a16:creationId xmlns:a16="http://schemas.microsoft.com/office/drawing/2014/main" id="{A0996248-7A72-430D-9394-7D8A2263D5D8}"/>
              </a:ext>
            </a:extLst>
          </p:cNvPr>
          <p:cNvSpPr>
            <a:spLocks noGrp="1"/>
          </p:cNvSpPr>
          <p:nvPr>
            <p:ph idx="1"/>
          </p:nvPr>
        </p:nvSpPr>
        <p:spPr>
          <a:xfrm>
            <a:off x="457200" y="1481138"/>
            <a:ext cx="8435975" cy="4540250"/>
          </a:xfrm>
        </p:spPr>
        <p:txBody>
          <a:bodyPr rtlCol="0">
            <a:normAutofit/>
          </a:bodyPr>
          <a:lstStyle/>
          <a:p>
            <a:pPr eaLnBrk="1" fontAlgn="auto" hangingPunct="1">
              <a:spcAft>
                <a:spcPts val="0"/>
              </a:spcAft>
              <a:buFont typeface="Wingdings 3" charset="2"/>
              <a:buChar char=""/>
              <a:defRPr/>
            </a:pPr>
            <a:r>
              <a:rPr lang="en-IE" altLang="en-US" sz="2800" b="1" i="1" u="sng" dirty="0">
                <a:solidFill>
                  <a:schemeClr val="tx1">
                    <a:lumMod val="75000"/>
                    <a:lumOff val="25000"/>
                  </a:schemeClr>
                </a:solidFill>
              </a:rPr>
              <a:t>Subject Levels are chosen in March for the Examinations in June</a:t>
            </a:r>
          </a:p>
          <a:p>
            <a:pPr marL="0" indent="0" eaLnBrk="1" fontAlgn="auto" hangingPunct="1">
              <a:spcAft>
                <a:spcPts val="0"/>
              </a:spcAft>
              <a:buFont typeface="Wingdings 3" charset="2"/>
              <a:buNone/>
              <a:defRPr/>
            </a:pPr>
            <a:endParaRPr lang="en-IE" altLang="en-US" sz="2800" b="1" i="1" u="sng" dirty="0">
              <a:solidFill>
                <a:schemeClr val="tx1">
                  <a:lumMod val="75000"/>
                  <a:lumOff val="25000"/>
                </a:schemeClr>
              </a:solidFill>
            </a:endParaRPr>
          </a:p>
          <a:p>
            <a:pPr eaLnBrk="1" fontAlgn="auto" hangingPunct="1">
              <a:spcAft>
                <a:spcPts val="0"/>
              </a:spcAft>
              <a:buFont typeface="Wingdings 3" charset="2"/>
              <a:buChar char=""/>
              <a:defRPr/>
            </a:pPr>
            <a:r>
              <a:rPr lang="en-IE" altLang="en-US" dirty="0">
                <a:solidFill>
                  <a:schemeClr val="tx1">
                    <a:lumMod val="75000"/>
                    <a:lumOff val="25000"/>
                  </a:schemeClr>
                </a:solidFill>
              </a:rPr>
              <a:t>Levels chosen for J.C. and J.C. results affect levels for L.C.</a:t>
            </a:r>
          </a:p>
          <a:p>
            <a:pPr eaLnBrk="1" fontAlgn="auto" hangingPunct="1">
              <a:spcAft>
                <a:spcPts val="0"/>
              </a:spcAft>
              <a:buFont typeface="Wingdings 3" charset="2"/>
              <a:buChar char=""/>
              <a:defRPr/>
            </a:pPr>
            <a:r>
              <a:rPr lang="en-IE" altLang="en-US" dirty="0">
                <a:solidFill>
                  <a:schemeClr val="tx1">
                    <a:lumMod val="75000"/>
                    <a:lumOff val="25000"/>
                  </a:schemeClr>
                </a:solidFill>
              </a:rPr>
              <a:t>J. C. Maths – no bonus points for higher level</a:t>
            </a:r>
          </a:p>
          <a:p>
            <a:pPr eaLnBrk="1" fontAlgn="auto" hangingPunct="1">
              <a:spcAft>
                <a:spcPts val="0"/>
              </a:spcAft>
              <a:buFont typeface="Wingdings 3" charset="2"/>
              <a:buChar char=""/>
              <a:defRPr/>
            </a:pPr>
            <a:r>
              <a:rPr lang="en-IE" altLang="en-US" dirty="0">
                <a:solidFill>
                  <a:schemeClr val="tx1">
                    <a:lumMod val="75000"/>
                    <a:lumOff val="25000"/>
                  </a:schemeClr>
                </a:solidFill>
              </a:rPr>
              <a:t>L.C. Maths – 25 bonus points for H1 to H6 grade on higher level paper </a:t>
            </a:r>
          </a:p>
          <a:p>
            <a:pPr eaLnBrk="1" fontAlgn="auto" hangingPunct="1">
              <a:spcAft>
                <a:spcPts val="0"/>
              </a:spcAft>
              <a:buFont typeface="Wingdings 3" charset="2"/>
              <a:buChar char=""/>
              <a:defRPr/>
            </a:pPr>
            <a:r>
              <a:rPr lang="en-IE" altLang="en-US" dirty="0">
                <a:solidFill>
                  <a:schemeClr val="tx1">
                    <a:lumMod val="75000"/>
                    <a:lumOff val="25000"/>
                  </a:schemeClr>
                </a:solidFill>
              </a:rPr>
              <a:t>L.C. </a:t>
            </a:r>
            <a:r>
              <a:rPr lang="en-IE" altLang="en-US" dirty="0" err="1">
                <a:solidFill>
                  <a:schemeClr val="tx1">
                    <a:lumMod val="75000"/>
                    <a:lumOff val="25000"/>
                  </a:schemeClr>
                </a:solidFill>
              </a:rPr>
              <a:t>Gaeilge</a:t>
            </a:r>
            <a:r>
              <a:rPr lang="en-IE" altLang="en-US" dirty="0">
                <a:solidFill>
                  <a:schemeClr val="tx1">
                    <a:lumMod val="75000"/>
                    <a:lumOff val="25000"/>
                  </a:schemeClr>
                </a:solidFill>
              </a:rPr>
              <a:t> – 40% for Oral Exam</a:t>
            </a:r>
          </a:p>
        </p:txBody>
      </p:sp>
      <p:sp>
        <p:nvSpPr>
          <p:cNvPr id="13316" name="Slide Number Placeholder 3">
            <a:extLst>
              <a:ext uri="{FF2B5EF4-FFF2-40B4-BE49-F238E27FC236}">
                <a16:creationId xmlns:a16="http://schemas.microsoft.com/office/drawing/2014/main" id="{1DA30D7C-A7BA-42B4-AF91-8AB177C67B0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64C0C899-6EF0-4DD0-9E96-ACE1CD03263C}" type="slidenum">
              <a:rPr lang="en-US" altLang="en-US" sz="1000">
                <a:solidFill>
                  <a:schemeClr val="tx1"/>
                </a:solidFill>
                <a:latin typeface="Arial" panose="020B0604020202020204" pitchFamily="34" charset="0"/>
              </a:rPr>
              <a:pPr>
                <a:spcBef>
                  <a:spcPct val="0"/>
                </a:spcBef>
                <a:buClrTx/>
                <a:buSzTx/>
                <a:buFontTx/>
                <a:buNone/>
              </a:pPr>
              <a:t>7</a:t>
            </a:fld>
            <a:endParaRPr lang="en-US" altLang="en-US" sz="1000">
              <a:solidFill>
                <a:schemeClr val="tx1"/>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EC6827E-C6C1-42AD-9DD2-B142C6A0908C}"/>
              </a:ext>
            </a:extLst>
          </p:cNvPr>
          <p:cNvSpPr>
            <a:spLocks noGrp="1"/>
          </p:cNvSpPr>
          <p:nvPr>
            <p:ph type="title"/>
          </p:nvPr>
        </p:nvSpPr>
        <p:spPr/>
        <p:txBody>
          <a:bodyPr/>
          <a:lstStyle/>
          <a:p>
            <a:pPr eaLnBrk="1" hangingPunct="1"/>
            <a:r>
              <a:rPr lang="en-IE" altLang="en-US"/>
              <a:t>Junior Certificate Exams</a:t>
            </a:r>
            <a:endParaRPr lang="en-US" altLang="en-US"/>
          </a:p>
        </p:txBody>
      </p:sp>
      <p:sp>
        <p:nvSpPr>
          <p:cNvPr id="14339" name="Content Placeholder 2">
            <a:extLst>
              <a:ext uri="{FF2B5EF4-FFF2-40B4-BE49-F238E27FC236}">
                <a16:creationId xmlns:a16="http://schemas.microsoft.com/office/drawing/2014/main" id="{89A0D5DA-32DF-4D6A-A14C-0C144BE15952}"/>
              </a:ext>
            </a:extLst>
          </p:cNvPr>
          <p:cNvSpPr>
            <a:spLocks noGrp="1"/>
          </p:cNvSpPr>
          <p:nvPr>
            <p:ph idx="1"/>
          </p:nvPr>
        </p:nvSpPr>
        <p:spPr>
          <a:xfrm>
            <a:off x="457200" y="1285875"/>
            <a:ext cx="8229600" cy="5143500"/>
          </a:xfrm>
        </p:spPr>
        <p:txBody>
          <a:bodyPr/>
          <a:lstStyle/>
          <a:p>
            <a:pPr marL="365125" indent="-255588" eaLnBrk="1" hangingPunct="1">
              <a:buFont typeface="Wingdings 3" panose="05040102010807070707" pitchFamily="18" charset="2"/>
              <a:buChar char=""/>
            </a:pPr>
            <a:r>
              <a:rPr lang="en-IE" altLang="en-US"/>
              <a:t>Attendance is crucial.</a:t>
            </a:r>
          </a:p>
          <a:p>
            <a:pPr marL="365125" indent="-255588" eaLnBrk="1" hangingPunct="1">
              <a:buFont typeface="Wingdings 3" panose="05040102010807070707" pitchFamily="18" charset="2"/>
              <a:buChar char=""/>
            </a:pPr>
            <a:r>
              <a:rPr lang="en-IE" altLang="en-US"/>
              <a:t>Good work ethic from the start of 3</a:t>
            </a:r>
            <a:r>
              <a:rPr lang="en-IE" altLang="en-US" baseline="30000"/>
              <a:t>rd</a:t>
            </a:r>
            <a:r>
              <a:rPr lang="en-IE" altLang="en-US"/>
              <a:t> Year.</a:t>
            </a:r>
          </a:p>
          <a:p>
            <a:pPr marL="365125" indent="-255588" eaLnBrk="1" hangingPunct="1">
              <a:buFont typeface="Wingdings 3" panose="05040102010807070707" pitchFamily="18" charset="2"/>
              <a:buChar char=""/>
            </a:pPr>
            <a:r>
              <a:rPr lang="en-IE" altLang="en-US"/>
              <a:t>Teachers aiming to have subject’s curriculum largely completed by Mock Examinations (February).</a:t>
            </a:r>
          </a:p>
          <a:p>
            <a:pPr marL="365125" indent="-255588" eaLnBrk="1" hangingPunct="1">
              <a:buFont typeface="Wingdings 3" panose="05040102010807070707" pitchFamily="18" charset="2"/>
              <a:buChar char=""/>
            </a:pPr>
            <a:r>
              <a:rPr lang="en-IE" altLang="en-US"/>
              <a:t>Assessment structures considerably changed in recent years.</a:t>
            </a:r>
          </a:p>
          <a:p>
            <a:pPr marL="365125" indent="-255588" eaLnBrk="1" hangingPunct="1">
              <a:buFont typeface="Wingdings 3" panose="05040102010807070707" pitchFamily="18" charset="2"/>
              <a:buChar char=""/>
            </a:pPr>
            <a:r>
              <a:rPr lang="en-IE" altLang="en-US"/>
              <a:t>Junior Certificate assessments started in some subjects already:</a:t>
            </a:r>
          </a:p>
          <a:p>
            <a:pPr marL="620713" lvl="1" indent="-255588" eaLnBrk="1" hangingPunct="1">
              <a:spcBef>
                <a:spcPts val="325"/>
              </a:spcBef>
              <a:buFont typeface="Wingdings 3" panose="05040102010807070707" pitchFamily="18" charset="2"/>
              <a:buChar char=""/>
            </a:pPr>
            <a:r>
              <a:rPr lang="en-IE" altLang="en-US"/>
              <a:t>English – Classroom Based Assessment 1 in 2nd Year</a:t>
            </a:r>
          </a:p>
          <a:p>
            <a:pPr marL="620713" lvl="1" indent="-255588" eaLnBrk="1" hangingPunct="1">
              <a:spcBef>
                <a:spcPts val="325"/>
              </a:spcBef>
              <a:buFont typeface="Wingdings 3" panose="05040102010807070707" pitchFamily="18" charset="2"/>
              <a:buChar char=""/>
            </a:pPr>
            <a:r>
              <a:rPr lang="en-IE" altLang="en-US"/>
              <a:t>Science – Classroom Based Assessment 1 in 2nd Year</a:t>
            </a:r>
          </a:p>
          <a:p>
            <a:pPr marL="620713" lvl="1" indent="-255588" eaLnBrk="1" hangingPunct="1">
              <a:spcBef>
                <a:spcPts val="325"/>
              </a:spcBef>
              <a:buFont typeface="Wingdings 3" panose="05040102010807070707" pitchFamily="18" charset="2"/>
              <a:buChar char=""/>
            </a:pPr>
            <a:r>
              <a:rPr lang="en-IE" altLang="en-US"/>
              <a:t>Business Studies – Classroom Based Assessment 1 in 2nd Year</a:t>
            </a:r>
          </a:p>
          <a:p>
            <a:pPr marL="620713" lvl="1" indent="-255588" eaLnBrk="1" hangingPunct="1">
              <a:spcBef>
                <a:spcPts val="325"/>
              </a:spcBef>
              <a:buFont typeface="Wingdings 3" panose="05040102010807070707" pitchFamily="18" charset="2"/>
              <a:buChar char=""/>
            </a:pPr>
            <a:r>
              <a:rPr lang="en-IE" altLang="en-US"/>
              <a:t>Home Economics project – completed in 2</a:t>
            </a:r>
            <a:r>
              <a:rPr lang="en-IE" altLang="en-US" baseline="30000"/>
              <a:t>nd</a:t>
            </a:r>
            <a:r>
              <a:rPr lang="en-IE" altLang="en-US"/>
              <a:t> Year.</a:t>
            </a:r>
          </a:p>
          <a:p>
            <a:pPr marL="620713" lvl="1" indent="-255588" eaLnBrk="1" hangingPunct="1">
              <a:spcBef>
                <a:spcPts val="325"/>
              </a:spcBef>
              <a:buFont typeface="Wingdings 3" panose="05040102010807070707" pitchFamily="18" charset="2"/>
              <a:buChar char=""/>
            </a:pPr>
            <a:r>
              <a:rPr lang="en-IE" altLang="en-US"/>
              <a:t>Project work for technical subjects will start at the end of October / early November in 3</a:t>
            </a:r>
            <a:r>
              <a:rPr lang="en-IE" altLang="en-US" baseline="30000"/>
              <a:t>rd</a:t>
            </a:r>
            <a:r>
              <a:rPr lang="en-IE" altLang="en-US"/>
              <a:t> Year.</a:t>
            </a:r>
          </a:p>
          <a:p>
            <a:pPr marL="620713" lvl="1" indent="-255588" eaLnBrk="1" hangingPunct="1">
              <a:spcBef>
                <a:spcPts val="325"/>
              </a:spcBef>
              <a:buFont typeface="Wingdings 3" panose="05040102010807070707" pitchFamily="18" charset="2"/>
              <a:buChar char=""/>
            </a:pPr>
            <a:r>
              <a:rPr lang="en-IE" altLang="en-US"/>
              <a:t>These are subject to change due to Covid 19</a:t>
            </a:r>
          </a:p>
          <a:p>
            <a:pPr marL="365125" indent="-255588" eaLnBrk="1" hangingPunct="1">
              <a:buFont typeface="Wingdings 3" panose="05040102010807070707" pitchFamily="18" charset="2"/>
              <a:buChar char=""/>
            </a:pPr>
            <a:r>
              <a:rPr lang="en-IE" altLang="en-US"/>
              <a:t>All project work to be done in school under the direct supervision of the teacher. Work done outside school not allowed in exam.</a:t>
            </a:r>
          </a:p>
          <a:p>
            <a:pPr marL="365125" indent="-255588" eaLnBrk="1" hangingPunct="1">
              <a:buFont typeface="Wingdings 3" panose="05040102010807070707" pitchFamily="18" charset="2"/>
              <a:buChar char=""/>
            </a:pPr>
            <a:endParaRPr lang="en-IE" altLang="en-US"/>
          </a:p>
        </p:txBody>
      </p:sp>
      <p:sp>
        <p:nvSpPr>
          <p:cNvPr id="14340" name="Slide Number Placeholder 3">
            <a:extLst>
              <a:ext uri="{FF2B5EF4-FFF2-40B4-BE49-F238E27FC236}">
                <a16:creationId xmlns:a16="http://schemas.microsoft.com/office/drawing/2014/main" id="{E6DF5792-7FA5-4726-AA4C-B0A62F7073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39BECE37-09A3-4849-A481-57E53DDF80E5}" type="slidenum">
              <a:rPr lang="en-US" altLang="en-US" sz="1000">
                <a:solidFill>
                  <a:schemeClr val="tx1"/>
                </a:solidFill>
                <a:latin typeface="Arial" panose="020B0604020202020204" pitchFamily="34" charset="0"/>
              </a:rPr>
              <a:pPr>
                <a:spcBef>
                  <a:spcPct val="0"/>
                </a:spcBef>
                <a:buClrTx/>
                <a:buSzTx/>
                <a:buFontTx/>
                <a:buNone/>
              </a:pPr>
              <a:t>8</a:t>
            </a:fld>
            <a:endParaRPr lang="en-US" altLang="en-US" sz="1000">
              <a:solidFill>
                <a:schemeClr val="tx1"/>
              </a:solidFill>
              <a:latin typeface="Arial" panose="020B0604020202020204" pitchFamily="34" charset="0"/>
            </a:endParaRPr>
          </a:p>
        </p:txBody>
      </p:sp>
      <p:pic>
        <p:nvPicPr>
          <p:cNvPr id="14341" name="Picture 1">
            <a:extLst>
              <a:ext uri="{FF2B5EF4-FFF2-40B4-BE49-F238E27FC236}">
                <a16:creationId xmlns:a16="http://schemas.microsoft.com/office/drawing/2014/main" id="{509772EC-DB63-4E8A-9879-648575919C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44475"/>
            <a:ext cx="16748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0D45AD4-90BA-48AB-8549-70D93D91D50C}"/>
              </a:ext>
            </a:extLst>
          </p:cNvPr>
          <p:cNvSpPr>
            <a:spLocks noGrp="1"/>
          </p:cNvSpPr>
          <p:nvPr>
            <p:ph type="title"/>
          </p:nvPr>
        </p:nvSpPr>
        <p:spPr>
          <a:xfrm>
            <a:off x="571500" y="142875"/>
            <a:ext cx="8229600" cy="1143000"/>
          </a:xfrm>
        </p:spPr>
        <p:txBody>
          <a:bodyPr/>
          <a:lstStyle/>
          <a:p>
            <a:pPr eaLnBrk="1" hangingPunct="1"/>
            <a:r>
              <a:rPr lang="en-IE" altLang="en-US"/>
              <a:t>Junior Certificate Exams</a:t>
            </a:r>
            <a:endParaRPr lang="en-US" altLang="en-US"/>
          </a:p>
        </p:txBody>
      </p:sp>
      <p:sp>
        <p:nvSpPr>
          <p:cNvPr id="16387" name="Slide Number Placeholder 3">
            <a:extLst>
              <a:ext uri="{FF2B5EF4-FFF2-40B4-BE49-F238E27FC236}">
                <a16:creationId xmlns:a16="http://schemas.microsoft.com/office/drawing/2014/main" id="{9369F01D-710C-4842-B2E2-FF88A74B00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C6FFD283-824A-480A-8B25-6445D9BE2CA8}" type="slidenum">
              <a:rPr lang="en-US" altLang="en-US" sz="1000">
                <a:solidFill>
                  <a:schemeClr val="tx1"/>
                </a:solidFill>
                <a:latin typeface="Arial" panose="020B0604020202020204" pitchFamily="34" charset="0"/>
              </a:rPr>
              <a:pPr>
                <a:spcBef>
                  <a:spcPct val="0"/>
                </a:spcBef>
                <a:buClrTx/>
                <a:buSzTx/>
                <a:buFontTx/>
                <a:buNone/>
              </a:pPr>
              <a:t>9</a:t>
            </a:fld>
            <a:endParaRPr lang="en-US" altLang="en-US" sz="1000">
              <a:solidFill>
                <a:schemeClr val="tx1"/>
              </a:solidFill>
              <a:latin typeface="Arial" panose="020B0604020202020204" pitchFamily="34" charset="0"/>
            </a:endParaRPr>
          </a:p>
        </p:txBody>
      </p:sp>
      <p:graphicFrame>
        <p:nvGraphicFramePr>
          <p:cNvPr id="5" name="Table 4">
            <a:extLst>
              <a:ext uri="{FF2B5EF4-FFF2-40B4-BE49-F238E27FC236}">
                <a16:creationId xmlns:a16="http://schemas.microsoft.com/office/drawing/2014/main" id="{C5C054C9-44DA-4C69-BCF0-379ADF8692DA}"/>
              </a:ext>
            </a:extLst>
          </p:cNvPr>
          <p:cNvGraphicFramePr>
            <a:graphicFrameLocks noGrp="1"/>
          </p:cNvGraphicFramePr>
          <p:nvPr/>
        </p:nvGraphicFramePr>
        <p:xfrm>
          <a:off x="714375" y="1514475"/>
          <a:ext cx="7358062" cy="5011740"/>
        </p:xfrm>
        <a:graphic>
          <a:graphicData uri="http://schemas.openxmlformats.org/drawingml/2006/table">
            <a:tbl>
              <a:tblPr/>
              <a:tblGrid>
                <a:gridCol w="1227326">
                  <a:extLst>
                    <a:ext uri="{9D8B030D-6E8A-4147-A177-3AD203B41FA5}">
                      <a16:colId xmlns:a16="http://schemas.microsoft.com/office/drawing/2014/main" val="20000"/>
                    </a:ext>
                  </a:extLst>
                </a:gridCol>
                <a:gridCol w="997754">
                  <a:extLst>
                    <a:ext uri="{9D8B030D-6E8A-4147-A177-3AD203B41FA5}">
                      <a16:colId xmlns:a16="http://schemas.microsoft.com/office/drawing/2014/main" val="20001"/>
                    </a:ext>
                  </a:extLst>
                </a:gridCol>
                <a:gridCol w="999224">
                  <a:extLst>
                    <a:ext uri="{9D8B030D-6E8A-4147-A177-3AD203B41FA5}">
                      <a16:colId xmlns:a16="http://schemas.microsoft.com/office/drawing/2014/main" val="20002"/>
                    </a:ext>
                  </a:extLst>
                </a:gridCol>
                <a:gridCol w="990394">
                  <a:extLst>
                    <a:ext uri="{9D8B030D-6E8A-4147-A177-3AD203B41FA5}">
                      <a16:colId xmlns:a16="http://schemas.microsoft.com/office/drawing/2014/main" val="20003"/>
                    </a:ext>
                  </a:extLst>
                </a:gridCol>
                <a:gridCol w="3143364">
                  <a:extLst>
                    <a:ext uri="{9D8B030D-6E8A-4147-A177-3AD203B41FA5}">
                      <a16:colId xmlns:a16="http://schemas.microsoft.com/office/drawing/2014/main" val="20004"/>
                    </a:ext>
                  </a:extLst>
                </a:gridCol>
              </a:tblGrid>
              <a:tr h="382972">
                <a:tc>
                  <a:txBody>
                    <a:bodyPr/>
                    <a:lstStyle/>
                    <a:p>
                      <a:pPr algn="ctr">
                        <a:spcAft>
                          <a:spcPts val="0"/>
                        </a:spcAft>
                      </a:pPr>
                      <a:r>
                        <a:rPr lang="en-GB" sz="1000" b="1" dirty="0">
                          <a:latin typeface="Arial" pitchFamily="34" charset="0"/>
                          <a:ea typeface="Times New Roman"/>
                          <a:cs typeface="Arial" pitchFamily="34" charset="0"/>
                        </a:rPr>
                        <a:t>Examination Components</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latin typeface="Arial" pitchFamily="34" charset="0"/>
                          <a:ea typeface="Times New Roman"/>
                          <a:cs typeface="Arial" pitchFamily="34" charset="0"/>
                        </a:rPr>
                        <a:t>Dates / Deadlines</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dirty="0">
                          <a:latin typeface="Arial" pitchFamily="34" charset="0"/>
                          <a:ea typeface="Times New Roman"/>
                          <a:cs typeface="Arial" pitchFamily="34" charset="0"/>
                        </a:rPr>
                        <a:t>Higher Level</a:t>
                      </a:r>
                      <a:endParaRPr lang="en-US" sz="1000" dirty="0">
                        <a:latin typeface="Arial" pitchFamily="34" charset="0"/>
                        <a:ea typeface="Times New Roman"/>
                        <a:cs typeface="Arial" pitchFamily="34" charset="0"/>
                      </a:endParaRPr>
                    </a:p>
                    <a:p>
                      <a:pPr algn="ctr">
                        <a:spcAft>
                          <a:spcPts val="0"/>
                        </a:spcAft>
                      </a:pPr>
                      <a:r>
                        <a:rPr lang="en-GB" sz="1000" b="1" dirty="0">
                          <a:latin typeface="Arial" pitchFamily="34" charset="0"/>
                          <a:ea typeface="Times New Roman"/>
                          <a:cs typeface="Arial" pitchFamily="34" charset="0"/>
                        </a:rPr>
                        <a:t>% of marks</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latin typeface="Arial" pitchFamily="34" charset="0"/>
                          <a:ea typeface="Times New Roman"/>
                          <a:cs typeface="Arial" pitchFamily="34" charset="0"/>
                        </a:rPr>
                        <a:t>Ordinary Level</a:t>
                      </a:r>
                      <a:endParaRPr lang="en-US" sz="1000">
                        <a:latin typeface="Arial" pitchFamily="34" charset="0"/>
                        <a:ea typeface="Times New Roman"/>
                        <a:cs typeface="Arial" pitchFamily="34" charset="0"/>
                      </a:endParaRPr>
                    </a:p>
                    <a:p>
                      <a:pPr algn="ctr">
                        <a:spcAft>
                          <a:spcPts val="0"/>
                        </a:spcAft>
                      </a:pPr>
                      <a:r>
                        <a:rPr lang="en-GB" sz="1000" b="1">
                          <a:latin typeface="Arial" pitchFamily="34" charset="0"/>
                          <a:ea typeface="Times New Roman"/>
                          <a:cs typeface="Arial" pitchFamily="34" charset="0"/>
                        </a:rPr>
                        <a:t>% of marks</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latin typeface="Arial" pitchFamily="34" charset="0"/>
                          <a:ea typeface="Times New Roman"/>
                          <a:cs typeface="Arial" pitchFamily="34" charset="0"/>
                        </a:rPr>
                        <a:t>Additional Information</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0988">
                <a:tc>
                  <a:txBody>
                    <a:bodyPr/>
                    <a:lstStyle/>
                    <a:p>
                      <a:pPr>
                        <a:spcAft>
                          <a:spcPts val="0"/>
                        </a:spcAft>
                      </a:pPr>
                      <a:r>
                        <a:rPr lang="en-GB" sz="1000" b="1" dirty="0">
                          <a:latin typeface="Arial" pitchFamily="34" charset="0"/>
                          <a:ea typeface="Times New Roman"/>
                          <a:cs typeface="Arial" pitchFamily="34" charset="0"/>
                        </a:rPr>
                        <a:t>Project</a:t>
                      </a:r>
                      <a:endParaRPr lang="en-US" sz="1000" dirty="0">
                        <a:latin typeface="Arial" pitchFamily="34" charset="0"/>
                        <a:ea typeface="Times New Roman"/>
                        <a:cs typeface="Arial" pitchFamily="34" charset="0"/>
                      </a:endParaRPr>
                    </a:p>
                    <a:p>
                      <a:pPr>
                        <a:spcAft>
                          <a:spcPts val="0"/>
                        </a:spcAft>
                      </a:pPr>
                      <a:r>
                        <a:rPr lang="en-GB" sz="1000" b="1" dirty="0">
                          <a:latin typeface="Arial" pitchFamily="34" charset="0"/>
                          <a:ea typeface="Times New Roman"/>
                          <a:cs typeface="Arial" pitchFamily="34" charset="0"/>
                        </a:rPr>
                        <a:t>Product</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GB" sz="1000" dirty="0">
                          <a:latin typeface="Arial" pitchFamily="34" charset="0"/>
                          <a:ea typeface="Times New Roman"/>
                          <a:cs typeface="Arial" pitchFamily="34" charset="0"/>
                        </a:rPr>
                        <a:t>Project product and project folder must be completed over a 12 week period in the latter part of </a:t>
                      </a:r>
                      <a:r>
                        <a:rPr lang="en-GB" sz="1000" b="1" dirty="0">
                          <a:latin typeface="Arial" pitchFamily="34" charset="0"/>
                          <a:ea typeface="Times New Roman"/>
                          <a:cs typeface="Arial" pitchFamily="34" charset="0"/>
                        </a:rPr>
                        <a:t>second year</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GB"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15%</a:t>
                      </a:r>
                      <a:endParaRPr lang="en-US"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90 marks</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GB"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15%</a:t>
                      </a:r>
                      <a:endParaRPr lang="en-US"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90marks</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spcAft>
                          <a:spcPts val="0"/>
                        </a:spcAft>
                        <a:buFont typeface="Symbol"/>
                        <a:buChar char=""/>
                      </a:pPr>
                      <a:r>
                        <a:rPr lang="en-GB" sz="1000">
                          <a:latin typeface="Arial" pitchFamily="34" charset="0"/>
                          <a:ea typeface="Times New Roman"/>
                          <a:cs typeface="Arial" pitchFamily="34" charset="0"/>
                        </a:rPr>
                        <a:t>Students provide their own materials for the product and folder.</a:t>
                      </a:r>
                      <a:endParaRPr lang="en-US" sz="100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a:latin typeface="Arial" pitchFamily="34" charset="0"/>
                          <a:ea typeface="Times New Roman"/>
                          <a:cs typeface="Arial" pitchFamily="34" charset="0"/>
                        </a:rPr>
                        <a:t>Students are required to design and make a craft item under the supervision of the teacher.</a:t>
                      </a:r>
                      <a:endParaRPr lang="en-US" sz="100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a:latin typeface="Arial" pitchFamily="34" charset="0"/>
                          <a:ea typeface="Times New Roman"/>
                          <a:cs typeface="Arial" pitchFamily="34" charset="0"/>
                        </a:rPr>
                        <a:t>Any work undertaken at home must be agreed with the supervising teacher prior to the work being undertaken. Students may not receive help from any third party.</a:t>
                      </a:r>
                      <a:endParaRPr lang="en-US" sz="100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a:latin typeface="Arial" pitchFamily="34" charset="0"/>
                          <a:ea typeface="Times New Roman"/>
                          <a:cs typeface="Arial" pitchFamily="34" charset="0"/>
                        </a:rPr>
                        <a:t>The project is marked by an external examiner in April of 3</a:t>
                      </a:r>
                      <a:r>
                        <a:rPr lang="en-GB" sz="1000" baseline="30000">
                          <a:latin typeface="Arial" pitchFamily="34" charset="0"/>
                          <a:ea typeface="Times New Roman"/>
                          <a:cs typeface="Arial" pitchFamily="34" charset="0"/>
                        </a:rPr>
                        <a:t>rd</a:t>
                      </a:r>
                      <a:r>
                        <a:rPr lang="en-GB" sz="1000">
                          <a:latin typeface="Arial" pitchFamily="34" charset="0"/>
                          <a:ea typeface="Times New Roman"/>
                          <a:cs typeface="Arial" pitchFamily="34" charset="0"/>
                        </a:rPr>
                        <a:t> Year</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780">
                <a:tc>
                  <a:txBody>
                    <a:bodyPr/>
                    <a:lstStyle/>
                    <a:p>
                      <a:pPr>
                        <a:spcAft>
                          <a:spcPts val="0"/>
                        </a:spcAft>
                      </a:pPr>
                      <a:r>
                        <a:rPr lang="en-GB" sz="1000" b="1" dirty="0">
                          <a:latin typeface="Arial" pitchFamily="34" charset="0"/>
                          <a:ea typeface="Times New Roman"/>
                          <a:cs typeface="Arial" pitchFamily="34" charset="0"/>
                        </a:rPr>
                        <a:t>Project</a:t>
                      </a:r>
                      <a:endParaRPr lang="en-US" sz="1000" dirty="0">
                        <a:latin typeface="Arial" pitchFamily="34" charset="0"/>
                        <a:ea typeface="Times New Roman"/>
                        <a:cs typeface="Arial" pitchFamily="34" charset="0"/>
                      </a:endParaRPr>
                    </a:p>
                    <a:p>
                      <a:pPr>
                        <a:spcAft>
                          <a:spcPts val="0"/>
                        </a:spcAft>
                      </a:pPr>
                      <a:r>
                        <a:rPr lang="en-GB" sz="1000" b="1" dirty="0">
                          <a:latin typeface="Arial" pitchFamily="34" charset="0"/>
                          <a:ea typeface="Times New Roman"/>
                          <a:cs typeface="Arial" pitchFamily="34" charset="0"/>
                        </a:rPr>
                        <a:t>Folder</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523999">
                <a:tc>
                  <a:txBody>
                    <a:bodyPr/>
                    <a:lstStyle/>
                    <a:p>
                      <a:pPr>
                        <a:spcAft>
                          <a:spcPts val="0"/>
                        </a:spcAft>
                      </a:pPr>
                      <a:endParaRPr lang="en-US" sz="1000" dirty="0">
                        <a:latin typeface="Arial" pitchFamily="34" charset="0"/>
                        <a:ea typeface="Times New Roman"/>
                        <a:cs typeface="Arial" pitchFamily="34" charset="0"/>
                      </a:endParaRPr>
                    </a:p>
                    <a:p>
                      <a:pPr>
                        <a:spcAft>
                          <a:spcPts val="0"/>
                        </a:spcAft>
                      </a:pPr>
                      <a:r>
                        <a:rPr lang="en-GB" sz="1000" b="1" dirty="0">
                          <a:latin typeface="Arial" pitchFamily="34" charset="0"/>
                          <a:ea typeface="Times New Roman"/>
                          <a:cs typeface="Arial" pitchFamily="34" charset="0"/>
                        </a:rPr>
                        <a:t>Practical Examination</a:t>
                      </a:r>
                    </a:p>
                    <a:p>
                      <a:pPr>
                        <a:spcAft>
                          <a:spcPts val="0"/>
                        </a:spcAft>
                      </a:pPr>
                      <a:r>
                        <a:rPr lang="en-GB" sz="1000" b="1" dirty="0">
                          <a:latin typeface="Arial" pitchFamily="34" charset="0"/>
                          <a:ea typeface="Times New Roman"/>
                          <a:cs typeface="Arial" pitchFamily="34" charset="0"/>
                        </a:rPr>
                        <a:t>(Cookery)</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Start date for practical exams:</a:t>
                      </a:r>
                      <a:endParaRPr lang="en-US"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Early April</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35%</a:t>
                      </a:r>
                      <a:endParaRPr lang="en-US"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210 marks</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45%</a:t>
                      </a:r>
                      <a:endParaRPr lang="en-US"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270 marks</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Students provide their own ingredients.</a:t>
                      </a:r>
                      <a:endParaRPr lang="en-US" sz="1000" dirty="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Students get their exam Task two weeks prior to the exam.</a:t>
                      </a:r>
                      <a:endParaRPr lang="en-US" sz="1000" dirty="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There is paperwork (evidence of Planning and Preparation) which must be completed prior to the exam and presented during exam time. A written evaluation must be completed during the exam time.</a:t>
                      </a:r>
                      <a:endParaRPr lang="en-US" sz="1000" dirty="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Students get a mock practical exam on their assignment in the two weeks prior to the exam.</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3999">
                <a:tc>
                  <a:txBody>
                    <a:bodyPr/>
                    <a:lstStyle/>
                    <a:p>
                      <a:pPr>
                        <a:spcAft>
                          <a:spcPts val="0"/>
                        </a:spcAft>
                      </a:pPr>
                      <a:endParaRPr lang="en-US" sz="1000" dirty="0">
                        <a:latin typeface="Arial" pitchFamily="34" charset="0"/>
                        <a:ea typeface="Times New Roman"/>
                        <a:cs typeface="Arial" pitchFamily="34" charset="0"/>
                      </a:endParaRPr>
                    </a:p>
                    <a:p>
                      <a:pPr>
                        <a:spcAft>
                          <a:spcPts val="0"/>
                        </a:spcAft>
                      </a:pPr>
                      <a:r>
                        <a:rPr lang="en-GB" sz="1000" b="1" dirty="0">
                          <a:latin typeface="Arial" pitchFamily="34" charset="0"/>
                          <a:ea typeface="Times New Roman"/>
                          <a:cs typeface="Arial" pitchFamily="34" charset="0"/>
                        </a:rPr>
                        <a:t>Written Examination</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dirty="0">
                        <a:latin typeface="Arial" pitchFamily="34" charset="0"/>
                        <a:ea typeface="Times New Roman"/>
                        <a:cs typeface="Arial" pitchFamily="34" charset="0"/>
                      </a:endParaRPr>
                    </a:p>
                    <a:p>
                      <a:pPr algn="ctr">
                        <a:spcAft>
                          <a:spcPts val="0"/>
                        </a:spcAft>
                      </a:pPr>
                      <a:r>
                        <a:rPr lang="en-GB" sz="1000" dirty="0">
                          <a:latin typeface="Arial" pitchFamily="34" charset="0"/>
                          <a:ea typeface="Times New Roman"/>
                          <a:cs typeface="Arial" pitchFamily="34" charset="0"/>
                        </a:rPr>
                        <a:t>June</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50%</a:t>
                      </a:r>
                      <a:endParaRPr lang="en-US"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300 marks</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40%</a:t>
                      </a:r>
                      <a:endParaRPr lang="en-US" sz="1000">
                        <a:latin typeface="Arial" pitchFamily="34" charset="0"/>
                        <a:ea typeface="Times New Roman"/>
                        <a:cs typeface="Arial" pitchFamily="34" charset="0"/>
                      </a:endParaRPr>
                    </a:p>
                    <a:p>
                      <a:pPr algn="ctr">
                        <a:spcAft>
                          <a:spcPts val="0"/>
                        </a:spcAft>
                      </a:pPr>
                      <a:r>
                        <a:rPr lang="en-GB" sz="1000">
                          <a:latin typeface="Arial" pitchFamily="34" charset="0"/>
                          <a:ea typeface="Times New Roman"/>
                          <a:cs typeface="Arial" pitchFamily="34" charset="0"/>
                        </a:rPr>
                        <a:t>240 marks</a:t>
                      </a:r>
                      <a:endParaRPr lang="en-US" sz="100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The format for papers is similar for higher and ordinary.</a:t>
                      </a:r>
                      <a:endParaRPr lang="en-US" sz="1000" dirty="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Food &amp; Culinary Skills, Consumer Studies, Resource Management, Social &amp; Health Studies and Textile (Core) are examined on the papers.</a:t>
                      </a:r>
                      <a:endParaRPr lang="en-US" sz="1000" dirty="0">
                        <a:latin typeface="Arial" pitchFamily="34" charset="0"/>
                        <a:ea typeface="Times New Roman"/>
                        <a:cs typeface="Arial" pitchFamily="34" charset="0"/>
                      </a:endParaRPr>
                    </a:p>
                    <a:p>
                      <a:pPr marL="342900" lvl="0" indent="-342900">
                        <a:spcAft>
                          <a:spcPts val="0"/>
                        </a:spcAft>
                        <a:buFont typeface="Symbol"/>
                        <a:buChar char=""/>
                        <a:tabLst>
                          <a:tab pos="215900" algn="l"/>
                        </a:tabLst>
                      </a:pPr>
                      <a:r>
                        <a:rPr lang="en-GB" sz="1000" dirty="0">
                          <a:latin typeface="Arial" pitchFamily="34" charset="0"/>
                          <a:ea typeface="Times New Roman"/>
                          <a:cs typeface="Arial" pitchFamily="34" charset="0"/>
                        </a:rPr>
                        <a:t>Higher level students should demonstrate an </a:t>
                      </a:r>
                      <a:r>
                        <a:rPr lang="en-GB" sz="1000" b="1" dirty="0">
                          <a:latin typeface="Arial" pitchFamily="34" charset="0"/>
                          <a:ea typeface="Times New Roman"/>
                          <a:cs typeface="Arial" pitchFamily="34" charset="0"/>
                        </a:rPr>
                        <a:t>in depth</a:t>
                      </a:r>
                      <a:r>
                        <a:rPr lang="en-GB" sz="1000" dirty="0">
                          <a:latin typeface="Arial" pitchFamily="34" charset="0"/>
                          <a:ea typeface="Times New Roman"/>
                          <a:cs typeface="Arial" pitchFamily="34" charset="0"/>
                        </a:rPr>
                        <a:t> understanding of the topic when answering questions on the paper.</a:t>
                      </a:r>
                      <a:endParaRPr lang="en-US" sz="1000" dirty="0">
                        <a:latin typeface="Arial" pitchFamily="34" charset="0"/>
                        <a:ea typeface="Times New Roman"/>
                        <a:cs typeface="Arial" pitchFamily="34" charset="0"/>
                      </a:endParaRPr>
                    </a:p>
                    <a:p>
                      <a:pPr marL="342900" lvl="0" indent="-342900">
                        <a:spcAft>
                          <a:spcPts val="0"/>
                        </a:spcAft>
                        <a:buFont typeface="Symbol"/>
                        <a:buChar char=""/>
                      </a:pPr>
                      <a:r>
                        <a:rPr lang="en-GB" sz="1000" dirty="0">
                          <a:latin typeface="Arial" pitchFamily="34" charset="0"/>
                          <a:ea typeface="Times New Roman"/>
                          <a:cs typeface="Arial" pitchFamily="34" charset="0"/>
                        </a:rPr>
                        <a:t>Ordinary level students are required to fill in simpler worksheet type answers.</a:t>
                      </a:r>
                      <a:endParaRPr lang="en-US" sz="1000" dirty="0">
                        <a:latin typeface="Arial" pitchFamily="34" charset="0"/>
                        <a:ea typeface="Times New Roman"/>
                        <a:cs typeface="Arial" pitchFamily="34" charset="0"/>
                      </a:endParaRPr>
                    </a:p>
                  </a:txBody>
                  <a:tcPr marL="33130" marR="331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6422" name="Rectangle 5">
            <a:extLst>
              <a:ext uri="{FF2B5EF4-FFF2-40B4-BE49-F238E27FC236}">
                <a16:creationId xmlns:a16="http://schemas.microsoft.com/office/drawing/2014/main" id="{F9BD69DC-2819-4FC4-AAA5-90A91A8373DD}"/>
              </a:ext>
            </a:extLst>
          </p:cNvPr>
          <p:cNvSpPr>
            <a:spLocks noChangeArrowheads="1"/>
          </p:cNvSpPr>
          <p:nvPr/>
        </p:nvSpPr>
        <p:spPr bwMode="auto">
          <a:xfrm>
            <a:off x="714375" y="1143000"/>
            <a:ext cx="212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b="1">
                <a:solidFill>
                  <a:schemeClr val="tx1"/>
                </a:solidFill>
                <a:latin typeface="Arial" panose="020B0604020202020204" pitchFamily="34" charset="0"/>
              </a:rPr>
              <a:t>Home Economics</a:t>
            </a:r>
            <a:endParaRPr lang="en-US" altLang="en-US" b="1">
              <a:solidFill>
                <a:schemeClr val="tx1"/>
              </a:solidFill>
              <a:latin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1723DCE3B814EA329F80030D3376A" ma:contentTypeVersion="10" ma:contentTypeDescription="Create a new document." ma:contentTypeScope="" ma:versionID="ddb1f622905748b36cecce4b4499ec11">
  <xsd:schema xmlns:xsd="http://www.w3.org/2001/XMLSchema" xmlns:xs="http://www.w3.org/2001/XMLSchema" xmlns:p="http://schemas.microsoft.com/office/2006/metadata/properties" xmlns:ns2="9d59fa3e-7bcd-4371-b9d4-bb18bf49018f" xmlns:ns3="1f2168f2-d21d-4a39-83ef-e4ba8206767a" targetNamespace="http://schemas.microsoft.com/office/2006/metadata/properties" ma:root="true" ma:fieldsID="38363728f657f55a90efbdc3c44adfc3" ns2:_="" ns3:_="">
    <xsd:import namespace="9d59fa3e-7bcd-4371-b9d4-bb18bf49018f"/>
    <xsd:import namespace="1f2168f2-d21d-4a39-83ef-e4ba820676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9fa3e-7bcd-4371-b9d4-bb18bf490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2168f2-d21d-4a39-83ef-e4ba820676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AD92D2-15D8-454C-80C3-95D17773B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9fa3e-7bcd-4371-b9d4-bb18bf49018f"/>
    <ds:schemaRef ds:uri="1f2168f2-d21d-4a39-83ef-e4ba820676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504F78-5707-47E5-ACBC-6C8BEBB26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351073</TotalTime>
  <Words>1949</Words>
  <Application>Microsoft Office PowerPoint</Application>
  <PresentationFormat>On-screen Show (4:3)</PresentationFormat>
  <Paragraphs>504</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Lucida Sans Unicode</vt:lpstr>
      <vt:lpstr>Symbol</vt:lpstr>
      <vt:lpstr>Times New Roman</vt:lpstr>
      <vt:lpstr>Trebuchet MS</vt:lpstr>
      <vt:lpstr>Wingdings 3</vt:lpstr>
      <vt:lpstr>Facet</vt:lpstr>
      <vt:lpstr>Holy Family Community School</vt:lpstr>
      <vt:lpstr>A message from Mr Shannon </vt:lpstr>
      <vt:lpstr>PowerPoint Presentation</vt:lpstr>
      <vt:lpstr>Pastoral Care Team</vt:lpstr>
      <vt:lpstr>Student Support Team</vt:lpstr>
      <vt:lpstr>Junior Certificate Exams</vt:lpstr>
      <vt:lpstr>Subject Levels</vt:lpstr>
      <vt:lpstr>Junior Certificate Exams</vt:lpstr>
      <vt:lpstr>Junior Certificate Exams</vt:lpstr>
      <vt:lpstr>Junior Certificate Exams</vt:lpstr>
      <vt:lpstr>Junior Certificate Exams</vt:lpstr>
      <vt:lpstr>Junior Certificate Exams</vt:lpstr>
      <vt:lpstr>Visual Art</vt:lpstr>
      <vt:lpstr>Junior Certificate Exams</vt:lpstr>
      <vt:lpstr>Junior Certificate Exams</vt:lpstr>
      <vt:lpstr>Junior Cycle English</vt:lpstr>
      <vt:lpstr>Junior Cycle Business Studies</vt:lpstr>
      <vt:lpstr>Study</vt:lpstr>
      <vt:lpstr>Other items</vt:lpstr>
      <vt:lpstr>New Junior Cycle Framework</vt:lpstr>
      <vt:lpstr>Junior Cycle Profile of Achievement</vt:lpstr>
      <vt:lpstr>Senior Cycle Courses</vt:lpstr>
      <vt:lpstr>Senior Cycle</vt:lpstr>
      <vt:lpstr>School Procedures</vt:lpstr>
      <vt:lpstr>Student Conduct</vt:lpstr>
      <vt:lpstr>Important Dates</vt:lpstr>
    </vt:vector>
  </TitlesOfParts>
  <Company>hfcs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Family Community School</dc:title>
  <dc:creator>c.morrin</dc:creator>
  <cp:lastModifiedBy>Denise O'Keeffe</cp:lastModifiedBy>
  <cp:revision>166</cp:revision>
  <cp:lastPrinted>2019-09-11T09:36:59Z</cp:lastPrinted>
  <dcterms:created xsi:type="dcterms:W3CDTF">2009-09-07T11:19:58Z</dcterms:created>
  <dcterms:modified xsi:type="dcterms:W3CDTF">2020-10-05T13:43:14Z</dcterms:modified>
</cp:coreProperties>
</file>