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299" r:id="rId4"/>
    <p:sldId id="257" r:id="rId5"/>
    <p:sldId id="286" r:id="rId6"/>
    <p:sldId id="304" r:id="rId7"/>
    <p:sldId id="303" r:id="rId8"/>
    <p:sldId id="258" r:id="rId9"/>
    <p:sldId id="276" r:id="rId10"/>
    <p:sldId id="302" r:id="rId11"/>
    <p:sldId id="300" r:id="rId12"/>
    <p:sldId id="278" r:id="rId13"/>
    <p:sldId id="279" r:id="rId14"/>
    <p:sldId id="263" r:id="rId15"/>
    <p:sldId id="277" r:id="rId16"/>
    <p:sldId id="264" r:id="rId17"/>
    <p:sldId id="259" r:id="rId18"/>
    <p:sldId id="283" r:id="rId19"/>
    <p:sldId id="285" r:id="rId20"/>
    <p:sldId id="275" r:id="rId21"/>
    <p:sldId id="301" r:id="rId22"/>
    <p:sldId id="284" r:id="rId2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47113D-96F4-4EE3-9F44-23DC90174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E68F8-7B04-4EEF-889A-4C2BB05A67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FB3C34-EDD9-4440-BCD2-00DA9A31C931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2E958-EF19-4DB1-97FA-307F54C8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3B4AF-A0F1-414C-84B4-2B9E7E8A3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A2E7ED7-4DF1-46E9-B334-71138DBA4B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25D4EC-7DED-4A42-AAA4-518807F1B8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1A983-A46F-489C-BBDF-A677DE6116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157880-DCFF-43F0-9D4F-49F7D901E477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F0FD22-0799-4274-99F8-85D4B323E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7406FC-28AE-4C64-9A28-2E197A78D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7233F-DC74-4432-85E8-C00FAB5C56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11114-B397-4A0F-B3DA-510485771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664E4E9-050A-4832-B147-AD8686880A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E1DFCFD-1684-4168-A864-25D919E63C5F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23CCD839-8A70-4424-94BF-FA7ABEB5BA3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AC486368-E569-406A-8E0C-68D65B0D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D4748DE-4D80-4BEA-9A21-972185C0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4FF1AE8-71DF-48BF-89BD-3FCBA6DC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AFC946-E8B1-495A-96CF-59ADE2F84C7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E78421B2-A239-4788-9608-6875A3CC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75339E-8DAC-4EFD-BE0E-AFB656745C83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006CF311-B604-4F0D-A6C2-9C211918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9BFE9CB1-7A90-4B4D-BEB5-96A80E59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8032E0-DE32-4A96-863A-7FBBCD6A2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71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DD9B3D7-4E1B-4987-A672-D93438CC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2E6B-C7F1-40A5-80F2-B348104BD145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02A658B-965F-4AD6-87CF-6470949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D9517A8-B8B8-4D23-93C4-2358FEA0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48B3-AD62-489C-B7E0-6BABEDAC8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C2E7DF1-1624-4C41-9E05-27100822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8595-F7C4-405B-94BC-AAA4F494FE20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31286B8-1B7B-43D5-815B-237E0C57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3C6CBF6-BCCB-40D5-9D75-5C0A89A7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A7BE9-F95C-4A17-A842-F632A3AE4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9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3FA54AF-380F-402B-BF65-2D418D7C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A3E2-8D83-41F7-AC67-A68431719AE4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AE98AAC-F320-4E48-AAAF-5E3F167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0416D26-EF3D-46BB-96F4-6F747F1B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C948-FE30-46CB-B58E-0B25AE311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40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F081DA7D-A17E-4830-B29B-F2F3FF7BC7D9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03777772-1565-4719-AAF9-DC725BD1C9B9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C5FFF2-6BA9-45F1-921B-12A58AA7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816A3B-7B26-4F08-8D5F-D182575B5F08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0F41F5-B246-43EE-A523-8FBEF6F3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57AEA7-D01B-4192-BE94-74DEB768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467CA-42BE-4995-9B0C-218829F40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80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5AAA-2C5B-46CF-B8EA-53B5AD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454C8-6BB8-4002-A361-40E22CC895E6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FD54-0EAE-49FB-AD4C-AFF9D5A3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6EDE3-9898-45BC-BB8F-A88B678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665F2-911D-45D3-98F3-7B1379DA6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93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C7A65-D9DA-48CD-86F6-FEB3CCF6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5D53B6-CF35-4684-A2F7-C4C38C6D6F7E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CCAC9-4A60-4ABE-8382-1FA53377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EC904-2DDF-48C4-8586-4243CBF4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092B-A46E-46C2-A5AA-1163A6AE8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1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53DFD-ED54-48A1-ABF4-7F37B7DD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AC8F67-2AED-4121-9AEA-04E105D37E18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80FEA-9112-4500-97A5-1469AD23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04C63-DD14-4EA7-948C-EFE42EC4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D5B5-BBB9-46FC-840C-56CC94176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164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38F0DE2-7E35-4497-9FC5-421D7A2C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1B7F-903A-464F-9151-ED07F86081E3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0F14A71-5413-450A-8F30-EADBB65D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6386E24-8103-493D-A7AF-2AB0E63F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98A7E-05AC-45AF-82AA-D26CD98ED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D9FCB-394C-46D6-9A82-93B45E43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5DC83E-68E6-415B-A769-141F1B57FE97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54192-694A-4C37-9AEB-ECD4D4A1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96224-3226-4D31-ACFE-D4C7D08D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9E6C2-B906-433F-9A4F-AA3C31951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D05FDA25-DC02-4BC4-8004-0492BE43D0B2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1DC6CC2E-C420-490C-82A5-7B9EC3FF250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09EA973-16CD-4FA4-AFB2-F2F6B1F7194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9DBDB2-2F62-4A6F-919F-7F0292A9CB01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331E1F5A-6AD7-4F1F-B95E-A31C07345188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85C9931F-1622-498E-88CC-652E1067F7A0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987A573-A575-4D63-A2CA-DCD70D7A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FDA983-D1F0-48F1-BFF2-391FA449F145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0FCECC9-777D-4089-A481-C00A64AF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290B97E-8636-4F44-8A5B-39D35D18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0E2D0-8D59-4C75-8EDE-2AD3DCB19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37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842F7CA-29E4-4E70-B71E-CF3C0D576C1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68F04EB9-91BC-42F9-959A-8B79872E107C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B3A6506F-F6BC-4294-8C4B-B2F065763D9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C5E160-E4EA-449F-8876-1CDA25823967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5E4588FE-B1BF-4461-AA58-E8F903D7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E168D4EE-3089-4250-9025-A59FF531D8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555713C-0DA7-4FCA-AE03-420416FCD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5FAF667-2F8D-4566-9ABB-BF9D00B83C16}" type="datetime1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6D5684D-D823-4C54-9CB4-0448145D2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BDE6777-EDBC-4AD8-AECC-E547B06C3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6A16A39-BDCA-4D45-857C-186E0E958E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7" r:id="rId2"/>
    <p:sldLayoutId id="2147484212" r:id="rId3"/>
    <p:sldLayoutId id="2147484213" r:id="rId4"/>
    <p:sldLayoutId id="2147484214" r:id="rId5"/>
    <p:sldLayoutId id="2147484215" r:id="rId6"/>
    <p:sldLayoutId id="2147484208" r:id="rId7"/>
    <p:sldLayoutId id="2147484216" r:id="rId8"/>
    <p:sldLayoutId id="2147484217" r:id="rId9"/>
    <p:sldLayoutId id="2147484209" r:id="rId10"/>
    <p:sldLayoutId id="21474842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206D-F629-4D0A-9DA4-BD3489C38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Holy Family Community School</a:t>
            </a:r>
            <a:endParaRPr lang="en-US" dirty="0"/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44F88C8-9930-4F90-96DD-68B7A957D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en-IE" altLang="en-US" sz="2500"/>
          </a:p>
          <a:p>
            <a:pPr marR="0" eaLnBrk="1" hangingPunct="1">
              <a:lnSpc>
                <a:spcPct val="80000"/>
              </a:lnSpc>
            </a:pPr>
            <a:r>
              <a:rPr lang="en-IE" altLang="en-US" sz="2500"/>
              <a:t>2</a:t>
            </a:r>
            <a:r>
              <a:rPr lang="en-IE" altLang="en-US" sz="2500" baseline="30000"/>
              <a:t>nd</a:t>
            </a:r>
            <a:r>
              <a:rPr lang="en-IE" altLang="en-US" sz="2500"/>
              <a:t> Year Information Night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092118-8E89-4DAC-98BA-89D672B4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22ED16-E919-48A7-8E08-ABF3D958960A}" type="slidenum"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>
            <a:extLst>
              <a:ext uri="{FF2B5EF4-FFF2-40B4-BE49-F238E27FC236}">
                <a16:creationId xmlns:a16="http://schemas.microsoft.com/office/drawing/2014/main" id="{62A9003C-B00B-4286-A095-2B93CD48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403350"/>
            <a:ext cx="3743325" cy="5295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81E86F-FB38-4C26-98D3-2664A11A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IE" dirty="0"/>
              <a:t>Junior Cycle Profile of Achievement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1DE855-D905-4CD2-9CC4-5A3608897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3AF1D1-2CAA-4FDA-8A93-E88730C2EC9C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48FAE8F7-E996-4C06-935E-6E671FF5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Wingdings 3" panose="05040102010807070707" pitchFamily="18" charset="2"/>
              <a:buNone/>
            </a:pPr>
            <a:endParaRPr lang="en-IE" altLang="en-US"/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/>
              <a:t>The Classroom Based Assessment Calendar will be available to students and parents on the website in the coming weeks.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en-IE" altLang="en-US"/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/>
              <a:t>On this calendar you will be able to identify the subject and date of each CBA.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86E60-637E-451E-82B9-63024140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Classroom Based Assessments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C6B0AA1-9B5F-45D5-95C7-31FB3C479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1EC5C7-8CDE-4BEB-9003-A0052173366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3DCC73D-1A06-496C-BCAD-049667EFA6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IE" dirty="0"/>
              <a:t>Homework</a:t>
            </a:r>
            <a:endParaRPr lang="en-GB" dirty="0">
              <a:effectLst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C5C4AB9-993F-4C19-9FD3-567F631F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84712"/>
          </a:xfrm>
        </p:spPr>
        <p:txBody>
          <a:bodyPr/>
          <a:lstStyle/>
          <a:p>
            <a:r>
              <a:rPr lang="en-GB" altLang="en-US" sz="2400"/>
              <a:t>Homework Policy: a </a:t>
            </a:r>
            <a:r>
              <a:rPr lang="en-GB" altLang="en-US" sz="2400" u="sng"/>
              <a:t>minimum</a:t>
            </a:r>
            <a:r>
              <a:rPr lang="en-GB" altLang="en-US" sz="2400"/>
              <a:t> of 1.5 hours per night.</a:t>
            </a:r>
          </a:p>
          <a:p>
            <a:r>
              <a:rPr lang="en-GB" altLang="en-US" sz="2400"/>
              <a:t> Encourage your son/daughter to write their subjects for the upcoming week into their dialanns on a Sunday evening and to record homework next to the relevant subject.</a:t>
            </a:r>
          </a:p>
          <a:p>
            <a:r>
              <a:rPr lang="en-GB" altLang="en-US" sz="2400"/>
              <a:t>Revision of class work is an essential part of homework.</a:t>
            </a:r>
          </a:p>
          <a:p>
            <a:r>
              <a:rPr lang="en-GB" altLang="en-US" sz="2400"/>
              <a:t>Written work may also be assigned.</a:t>
            </a:r>
          </a:p>
          <a:p>
            <a:r>
              <a:rPr lang="en-GB" altLang="en-US" sz="2400"/>
              <a:t>Parents are encouraged to supervise the completion of homework and to sign their son/daughter’s Dialann at the end of each week.</a:t>
            </a:r>
          </a:p>
          <a:p>
            <a:endParaRPr lang="en-GB" altLang="en-US" sz="2000"/>
          </a:p>
        </p:txBody>
      </p:sp>
      <p:pic>
        <p:nvPicPr>
          <p:cNvPr id="22532" name="Picture 5" descr="Secondary School Homework: Why There Is a Point">
            <a:extLst>
              <a:ext uri="{FF2B5EF4-FFF2-40B4-BE49-F238E27FC236}">
                <a16:creationId xmlns:a16="http://schemas.microsoft.com/office/drawing/2014/main" id="{E806E04C-3451-4895-B1DB-647EDF03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13836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0124C6A-08B8-4EF3-9B8B-673D63068E9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>
                <a:effectLst/>
              </a:rPr>
              <a:t>Homework     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99C2B43-D97F-4D76-ADDD-D1D3255B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altLang="en-US" sz="2600" dirty="0"/>
              <a:t>Desk/designated area</a:t>
            </a:r>
          </a:p>
          <a:p>
            <a:pPr>
              <a:defRPr/>
            </a:pPr>
            <a:r>
              <a:rPr lang="en-GB" altLang="en-US" sz="2600" dirty="0"/>
              <a:t>Mobile phone left elsewhere</a:t>
            </a:r>
          </a:p>
          <a:p>
            <a:pPr>
              <a:defRPr/>
            </a:pPr>
            <a:r>
              <a:rPr lang="en-GB" altLang="en-US" sz="2600" dirty="0"/>
              <a:t>IT/ Music free zone</a:t>
            </a:r>
          </a:p>
          <a:p>
            <a:pPr>
              <a:defRPr/>
            </a:pPr>
            <a:r>
              <a:rPr lang="en-GB" altLang="en-US" sz="2600" dirty="0"/>
              <a:t>Stationary supply: copybooks, pens, pencils</a:t>
            </a:r>
          </a:p>
          <a:p>
            <a:pPr>
              <a:defRPr/>
            </a:pPr>
            <a:r>
              <a:rPr lang="en-US" altLang="en-US" sz="2600" dirty="0"/>
              <a:t>Establish routine</a:t>
            </a:r>
          </a:p>
          <a:p>
            <a:pPr>
              <a:defRPr/>
            </a:pPr>
            <a:r>
              <a:rPr lang="en-US" altLang="en-US" sz="2600" dirty="0"/>
              <a:t>Break homework up into sessions</a:t>
            </a:r>
          </a:p>
          <a:p>
            <a:pPr>
              <a:defRPr/>
            </a:pPr>
            <a:r>
              <a:rPr lang="en-US" altLang="en-US" sz="2600" dirty="0"/>
              <a:t>Allow time for activities in routine</a:t>
            </a:r>
          </a:p>
          <a:p>
            <a:pPr>
              <a:defRPr/>
            </a:pPr>
            <a:r>
              <a:rPr lang="en-US" altLang="en-US" sz="2600" dirty="0"/>
              <a:t>Homework first, relaxation second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GB" altLang="en-US" sz="2600" dirty="0"/>
          </a:p>
        </p:txBody>
      </p:sp>
      <p:pic>
        <p:nvPicPr>
          <p:cNvPr id="23556" name="Picture 5" descr="Image result for homework images">
            <a:extLst>
              <a:ext uri="{FF2B5EF4-FFF2-40B4-BE49-F238E27FC236}">
                <a16:creationId xmlns:a16="http://schemas.microsoft.com/office/drawing/2014/main" id="{4F67A8BD-8FF1-4CAC-8DBC-5A29048A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989513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>
            <a:extLst>
              <a:ext uri="{FF2B5EF4-FFF2-40B4-BE49-F238E27FC236}">
                <a16:creationId xmlns:a16="http://schemas.microsoft.com/office/drawing/2014/main" id="{395924F1-717F-49B3-9F88-CB5CE871A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04788"/>
            <a:ext cx="22193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3201FA9B-64D8-4FBA-9672-F7B767DC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4897437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</a:pPr>
            <a:r>
              <a:rPr lang="en-IE" altLang="en-US" sz="2800"/>
              <a:t>This policy is necessary to ensure that:</a:t>
            </a:r>
            <a:endParaRPr lang="en-US" altLang="en-US" sz="2800"/>
          </a:p>
          <a:p>
            <a:pPr lvl="1" eaLnBrk="1" hangingPunct="1">
              <a:lnSpc>
                <a:spcPct val="120000"/>
              </a:lnSpc>
            </a:pPr>
            <a:r>
              <a:rPr lang="en-IE" altLang="en-US" sz="2800"/>
              <a:t>There is no disruption to teaching and learning</a:t>
            </a:r>
            <a:endParaRPr lang="en-US" altLang="en-US" sz="2800"/>
          </a:p>
          <a:p>
            <a:pPr lvl="1" eaLnBrk="1" hangingPunct="1">
              <a:lnSpc>
                <a:spcPct val="120000"/>
              </a:lnSpc>
            </a:pPr>
            <a:r>
              <a:rPr lang="en-IE" altLang="en-US" sz="2800"/>
              <a:t>Students are not late for class because they are using these devices</a:t>
            </a:r>
            <a:endParaRPr lang="en-US" altLang="en-US" sz="2800"/>
          </a:p>
          <a:p>
            <a:pPr lvl="1" eaLnBrk="1" hangingPunct="1">
              <a:lnSpc>
                <a:spcPct val="120000"/>
              </a:lnSpc>
            </a:pPr>
            <a:r>
              <a:rPr lang="en-IE" altLang="en-US" sz="2800"/>
              <a:t>Harassment and bullying do not take place by means of these devices</a:t>
            </a:r>
          </a:p>
          <a:p>
            <a:pPr lvl="1" eaLnBrk="1" hangingPunct="1">
              <a:lnSpc>
                <a:spcPct val="120000"/>
              </a:lnSpc>
            </a:pPr>
            <a:r>
              <a:rPr lang="en-IE" altLang="en-US" sz="2800"/>
              <a:t>Prevent the invasion of the privacy of members of the school community</a:t>
            </a:r>
            <a:endParaRPr lang="en-US" altLang="en-US" sz="2800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97B81DCD-2313-40AF-8CCD-4845D914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BF05B6-C47F-46BF-AB27-8247F83E63B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651E3-D3D3-4A88-9AF8-5E559A5F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Personal Electronic Devices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24B1778D-0C7D-4B15-A15F-1825FF88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908050"/>
            <a:ext cx="8229600" cy="52562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25"/>
              </a:spcBef>
            </a:pPr>
            <a:r>
              <a:rPr lang="en-IE" altLang="en-US" sz="2800"/>
              <a:t>must be switched off and kept out of sight during school day  </a:t>
            </a:r>
          </a:p>
          <a:p>
            <a:pPr eaLnBrk="1" hangingPunct="1">
              <a:lnSpc>
                <a:spcPct val="120000"/>
              </a:lnSpc>
              <a:spcBef>
                <a:spcPts val="325"/>
              </a:spcBef>
            </a:pPr>
            <a:r>
              <a:rPr lang="en-IE" altLang="en-US" sz="2800"/>
              <a:t>must not be used in the toilets or the PE hall at any time</a:t>
            </a:r>
          </a:p>
          <a:p>
            <a:pPr eaLnBrk="1" hangingPunct="1">
              <a:lnSpc>
                <a:spcPct val="120000"/>
              </a:lnSpc>
              <a:spcBef>
                <a:spcPts val="325"/>
              </a:spcBef>
            </a:pPr>
            <a:r>
              <a:rPr lang="en-IE" altLang="en-US" sz="2800"/>
              <a:t>Students may be asked to leave their mobile phones on the teacher’s desk when leaving the classroom during class time. </a:t>
            </a:r>
          </a:p>
          <a:p>
            <a:pPr eaLnBrk="1" hangingPunct="1">
              <a:lnSpc>
                <a:spcPct val="120000"/>
              </a:lnSpc>
              <a:spcBef>
                <a:spcPts val="325"/>
              </a:spcBef>
            </a:pPr>
            <a:r>
              <a:rPr lang="en-IE" altLang="en-US" sz="2800"/>
              <a:t>AUP is available on the school website (currently under construction/upgrade)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E1D2F-E23D-4F4E-8A26-FA6D9340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5072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dirty="0"/>
              <a:t>Personal Electronic Devices </a:t>
            </a:r>
            <a:r>
              <a:rPr lang="en-IE" dirty="0" err="1"/>
              <a:t>Contd</a:t>
            </a:r>
            <a:r>
              <a:rPr lang="en-IE" dirty="0"/>
              <a:t>…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9D7826D-63EE-4FBE-A4B8-3F768EA3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D79C8F-6CEF-45C7-818F-D22036B474AB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56A86-BEDE-4B62-AC23-7ACC60361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E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dirty="0"/>
              <a:t>Internet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Social network sites banned during school time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Privacy settings should be enabled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Can be a source of bullying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Number of “friends” / Limits of “friendship”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Sexting</a:t>
            </a:r>
            <a:endParaRPr lang="en-IE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dirty="0"/>
              <a:t>Weapons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Including pen knives, pellet guns, laser pens, toy/replica  guns – not allowed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Fireworks / Bangers completely banned – hefty suspension for any students involved.</a:t>
            </a:r>
            <a:endParaRPr lang="en-US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D88E5DC4-27F2-4BF4-B016-72FE2FE6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6D3D29-DE00-4AA6-B471-5D189780444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4E742-0940-4F9F-BF4C-892FAA72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Student Conduct</a:t>
            </a:r>
            <a:endParaRPr lang="en-US" dirty="0"/>
          </a:p>
        </p:txBody>
      </p:sp>
      <p:sp>
        <p:nvSpPr>
          <p:cNvPr id="26629" name="AutoShape 8" descr="Image result for student conduct">
            <a:extLst>
              <a:ext uri="{FF2B5EF4-FFF2-40B4-BE49-F238E27FC236}">
                <a16:creationId xmlns:a16="http://schemas.microsoft.com/office/drawing/2014/main" id="{BB642430-061E-4D14-84C2-5A97C12DCE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E" altLang="en-US"/>
          </a:p>
        </p:txBody>
      </p:sp>
      <p:pic>
        <p:nvPicPr>
          <p:cNvPr id="26630" name="Picture 10" descr="good choice or bad choice?">
            <a:extLst>
              <a:ext uri="{FF2B5EF4-FFF2-40B4-BE49-F238E27FC236}">
                <a16:creationId xmlns:a16="http://schemas.microsoft.com/office/drawing/2014/main" id="{88BB3621-10E8-4E62-B85F-ED18B1F5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4138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3C7E-0829-4BD0-810A-D2D3FAC07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4313"/>
            <a:ext cx="8362950" cy="4525962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b="1" dirty="0"/>
              <a:t>Conduct on Buses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Continuation of bus service and reputation of school at stake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/>
              <a:t>Orderly queue </a:t>
            </a:r>
            <a:r>
              <a:rPr lang="en-US" dirty="0"/>
              <a:t>while waiting to board the bus</a:t>
            </a:r>
            <a:endParaRPr lang="en-IE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No smoking, horseplay, bad language, vandalism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Be mannerly to other passengers and driver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Sit in seats and wear seat belts if provided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b="1" dirty="0"/>
              <a:t>Fire Extinguishers / Break Glass Units / Evacuation Notices and Signs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Criminal act to damage these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Suspension / Expulsion and replacement cost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Suspension for students not cooperating during a fire drill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IE" dirty="0"/>
              <a:t>Fireworks / bangers completely banned – hefty suspension for any students involved.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C94D89C5-39DA-44A8-B7DB-7E223DF1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96ED4A-9EFE-47E1-AC88-2E265728B3A8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F2C89-EDB5-4F80-A459-0583FAB9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Student Conduct </a:t>
            </a:r>
            <a:r>
              <a:rPr lang="en-IE" dirty="0" err="1"/>
              <a:t>Contd</a:t>
            </a:r>
            <a:r>
              <a:rPr lang="en-IE" dirty="0"/>
              <a:t>…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D900328-28FC-4317-84C5-83A2E118C9E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>
                <a:effectLst/>
              </a:rPr>
              <a:t>Awards                    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ACA2CEE-BF80-4580-B27D-DE26BD2FD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8275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000"/>
          </a:p>
          <a:p>
            <a:pPr>
              <a:lnSpc>
                <a:spcPct val="150000"/>
              </a:lnSpc>
            </a:pPr>
            <a:r>
              <a:rPr lang="en-GB" altLang="en-US" sz="2400"/>
              <a:t>Merit Cards: all students can succeed</a:t>
            </a:r>
          </a:p>
          <a:p>
            <a:pPr lvl="1">
              <a:lnSpc>
                <a:spcPct val="150000"/>
              </a:lnSpc>
            </a:pPr>
            <a:r>
              <a:rPr lang="en-GB" altLang="en-US" sz="2000"/>
              <a:t>awarded to student </a:t>
            </a:r>
          </a:p>
          <a:p>
            <a:pPr lvl="1">
              <a:lnSpc>
                <a:spcPct val="150000"/>
              </a:lnSpc>
            </a:pPr>
            <a:r>
              <a:rPr lang="en-GB" altLang="en-US" sz="2000"/>
              <a:t>signed by parent(s)</a:t>
            </a:r>
          </a:p>
          <a:p>
            <a:pPr lvl="1">
              <a:lnSpc>
                <a:spcPct val="150000"/>
              </a:lnSpc>
            </a:pPr>
            <a:r>
              <a:rPr lang="en-GB" altLang="en-US" sz="2000"/>
              <a:t>exchanged for lollipop</a:t>
            </a:r>
          </a:p>
          <a:p>
            <a:pPr lvl="1">
              <a:lnSpc>
                <a:spcPct val="150000"/>
              </a:lnSpc>
            </a:pPr>
            <a:r>
              <a:rPr lang="en-GB" altLang="en-US" sz="2000"/>
              <a:t>end-of-term awards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Attendance Awards: Certificates 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Sports Awards: Certificates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Academic Awards: Certificates</a:t>
            </a:r>
          </a:p>
          <a:p>
            <a:pPr>
              <a:lnSpc>
                <a:spcPct val="90000"/>
              </a:lnSpc>
            </a:pPr>
            <a:endParaRPr lang="en-GB" altLang="en-US" sz="2000"/>
          </a:p>
          <a:p>
            <a:pPr lvl="2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GB" altLang="en-US" sz="1900"/>
              <a:t>	</a:t>
            </a:r>
          </a:p>
          <a:p>
            <a:pPr lvl="4">
              <a:lnSpc>
                <a:spcPct val="90000"/>
              </a:lnSpc>
            </a:pPr>
            <a:endParaRPr lang="en-GB" altLang="en-US"/>
          </a:p>
        </p:txBody>
      </p:sp>
      <p:sp>
        <p:nvSpPr>
          <p:cNvPr id="28676" name="AutoShape 5" descr="data:image/jpeg;base64,/9j/4AAQSkZJRgABAQAAAQABAAD/2wCEAAkGBhQSERUUEhQUFRUWFxcYFxUYFRUXFxcXFxQVGBQYFxccHCYeFxkkGhcVHy8hJCcpLCwsFx4xNTAqNSYrLCkBCQoKDgwOGg8PGiwkHBwqKikpKSwpKiwpLCwsKSksKSksLCksLCwpLCksKSwpLCwpLCkpKSwpLCwsKSwsLCkpLP/AABEIAMMBAwMBIgACEQEDEQH/xAAbAAABBQEBAAAAAAAAAAAAAAAFAAECAwQGB//EAEMQAAIBAwIEBAQDBgMFCAMAAAECEQADIRIxBAVBUQYTImEycYGRFFKhI0JiscHRcpLwFSQzguEWNEOTwtLi8QdTov/EABcBAQEBAQAAAAAAAAAAAAAAAAABAgP/xAAlEQEAAgEEAQQDAQEAAAAAAAAAARECEiExUWEDE0GhMoHwIrH/2gAMAwEAAhEDEQA/APU+Y83WyJIdu4RdRBiVBA2nYTQpfGDEf92u9ZIyqx+Yxj7Vby24W43iJjChcRgA+mR1JBJk/LFG6z/nHaYOQjhPEodZNq8GAkgITAxBBxMyff0n61HxZk6OHvOOmlTqImJ0kYHX6jvRuasFS8el3BuE8TB20tZugkwsKWnMGcDSRufYbziqb/ieGhbF49/SQQ0E6QIyfr1G9HjTxTVj0bgFvxR6gGsXUB3lSWBMxKgbY3nrVvF+JghA8q7q3gqVAEAzqyOsR3BoyRSil49G4G3iqN+HvDJ3WCQOqjr+nSrb/iNVUMLd4gzp/ZsNRkR8pmc9jRaaWml49G7n/wDtU2mRw93aZ/dkHaYn9N62cPz8MpbyrwKj1DQTnUBjbVg6sdPfFFKWmk5Y9G7nz4tJJ0cPecfuwDJExJBGB/cVbwficu2lrF1cwsAmcwZwNMZP0P1NxSimrHpKkE4jxVpYKOHvHoZUgg9hghj9YyM1AeLCGAfh7yA7kgkrneAMj696PxSqasek3BuN8S6AP2N4sQCAUIERJJbMRgRvJFVHxQ0T+HujaJwGkSdJjNH4pwKasejcIbxKgTX5d/Tt/wANt4mI7z6e09etZbfjEdbF7rJAlRH5mxFdFFI1Iyx6+ypBuF8U2nUnTcUj4hoJgSBMjEZ39j2qhvGtkTC3WHQqkzkiY3Ax19u4o9UQtW8evtdwrhvFll20+pSSAoK/FJjET+vTNV3fGNgGAXbEkhTjBwQc6sbdKNBB2ApeWJmBPy60vHpdwS14ysEidahv3mWADmJ6jarOM8V2LcSWJIBChSCQy6gcxiP7b0WNodh9u21ObYO4B+Yml49G4GPG1jMC5jf0R9pMH6VrPijhtGvzRp7w0fDqjbeOm843oi1lTuBjbAx8qbyliNIjtAj7UvHo3B18a8NsWYEzC6TOPlj9a12PEVh1kXAPY4Iyogjpll+9a/waQRoWDuNIg/SKZeBtiQEQTg+lcjscZFWZw+IN2BvFvDAkG6MGJhoJkjBjOx+1a+G57ZckK4kECDg5bSInfOPnTLymyvw2rYxHwL/aquJ4G2iOyIisqsVYIJB0mCMb0/xPFm4rNKgHJebnyLcpcJAgnLTBImWzmlUnCYktVy6yy8bfBj1KGkRtMLPUECRH1orxzFbbEMqkDDMJUH3EiaycFxBbiroyFCgZ6lTBI7DPvU+fi35Y8xmUzNsrq1hwMFVXLR8orU75RfhPgF4fxTeNhb3lqVXT5oBJYqWdSyDpBXYzXSX+NS2mt2CrEy2N/befbeuG5Zb1WNKNcTiLS61SGElXuvlSIIhgJPeivO+OF2zwt4Bigu23eFY6QB6pxsCYmuufpxdQkSPnm9ny/N8xSnRgZk9AIzq9t6jb57YNs3RcXQME7QexG+r2rkjaY2GdEcp+N80aUObQzqA/LT3uH12OJf1qH4gXbJ0ElyB6YXcg5+xqe1iapdXwnP7F0MyPIRdTkqwCj+IkYO+PY1lveI0azduWZY2x8JBB2kNG+mM+8UG4S9euWuM+O4jp6G8rSWdk0uFXeAQBHSK18qsBuFYqjm6bOglk0mVQqLYmNj/1NScMYLkR4bn9pmVQxlrfmAlSAV652n26VLhefW72tbTZVZBKmCM+pZ+JZxXP8p4Zy9j9ncHkWLlt5WPWRgL+afatHhWwBZGtLnmorqdSEaBJbSuMkzOJNWfTxguV9rxKy8EvEOAzuxAUA6RLED3jHUyTiuisXQyhhMHoQVP1ByK4gSeVooVyyXBrAUysXCzTjoP513Fm7qAIBAOYIIP1B2rHqYxHHcrAPzznps6gig6ArOT/ABtpRR7nJJ6Ae9ZOU82utxBtteRxDEqLRBUgkaQwMQMHPcCs/iPhmS+XZXfh7ot+boEsptGVx0Bx+tEeS82W6qrbS4ctqcqVVQWY7n4jkYH6VrTEYXEM/KfJ+bs4vtdZQtq4ybaRCbsTO5n5YrRwniCzcDsr+m3liQRiJDCckHvQTln/AA+OQBi5e6wXQ0kMsLAjqas5DZQcIzaXNwWDbYlGBUKGi2MZznrP2FTLCN/0WM2/EnDmIurlNY3+H7b+2/tVo51ZNoXfMXyzs3c9o3J9t65PlKevgBpP/d7g+E7mesf6n3qDz/sm2ArStwSArGNN1iTtsO9WfSxv+8luqTxDYNtLmsBXbQJBHqmCCP3frT/7fs6Ljh5FudUAyIxER16UC5sLS2LbIGIucTbdm0MNZJktEbdNvbNOWgcyWGJJJACsZDWoEY96nt48/wByXIvw/iO01hbzsEBGQZw0AlRiWielWnnljy/M81NAIGoGRJ2Hz9qCWOaqOH4ISQrFUZwpOkrbjSARmTjriaGIw/2ZxK5JF18aTI/aKcjpgH5Vfaj7W3XNz6wFLeamlX0EzI1npjf57VfwvHJcLBGDFDDQZgxNc/4iKPwP7JZ8xrUBVy51LsIlsDfsKJcn5eVu3rrDT5pXSmPSqLAmMSd46ViccdNrbRzTmQtBVBQPcJVNZhQQCSWPb+ZIFY+Vc6ZrjW7r8PKxBtvOsnOFJxHXfcUK8WoDdYpqdltrrX8OLyASxQkk+g5O04oLZ4NLsJae3elWLKOHW0ykg6CrfEDqIM7ADPQHpj6eM4pM7vQeL5latR5jquowNRAk0NfnenintuyJbS0LhY7+ohQCZgZn54oTxKonH2BfKn/dtJZgIZw2N9yYkVTzplPE8ZMErwmNsH+hgj71MfTj6Jl193j7SaS1xAGjSSwGqdo71PiONRBLuqgwASQASdq4K9cRdIu6Rq5eoXUMF4kAE41VousivwXnQE/Csp1j0hig0gzgHFPZg1On5hzYpesW1CkXiRqk4CgEnG8jatfHtFpzjCMc7fCa4vlt0InLdZCwb0ziAZAme+K7fizFtzEwrGDsYU4PtWc8dMx/fKxNuf5D5q8OgS3KwYJaCQWJmDSrfyTm1r8PbllB05BkQZyIJOPrSq5TNzskK+Vt/vnEbjC4J7GFIHYjNGiKHcJdB4q7AkhUGrOIJlc+5nFF9Nc8+WoUae9LTVpqBFZtUNFV3OFVipIBKmVPYwRI+hI+tWmnApYrK0pp715EGp2CjuSAM4GTUlYESpBHcGRQQiloqempVBALT1G7eVRLEAYEkwMmB+pFQu31DBSygt8IJAJ+Q61RM0xFMt0EkSCRuJ2nIntUpqIS1MUhUiRURGKQWkW+f2NOHHy+dAtNPFOximVgcggjvVEPLpgg7f6O9WGotcAiSBO3v8u9FZuJ4QPpMspWYKxIkQdwRtVtpIAEkwIkmSfmeppw4MwRgwc7HsexqYq2qm7wiMZZFJ7lQT96mEAzAnvUiKcVLECgO4229vlWXjeVrdw/wkQy4GoAyAx3K+0xW3TUoqxNCoWlIAIBAiMCARtHap3bSkQwBHYgEfanK0qWE1pTEgGCCJAMEbH51XxxHlvIkaWkdxpM1aDVPGEeW+qY0tMbxBmPekco5fk91FsqHGphqk+WufUe9NXQck0/h7cRGkRt/TE0q7ZZ7ylMfKnH4riNukRPch5/5qOTQvhLKjirxBhiqErBGDPrmfUScSI270TrnnO6wWqmY0jTTWFMaq4q/otu++lWaO8An+lXgVG4siDmasDjeBJvXkNyLiNbtO0gFfMuFtX1gQB0Ao/x14cJwztatqAgkJ8IyRO3zoYnha7aMcPfCWtesIyBtJ9j1+tEeL5OX4d7RuMWcZuMAe2yiABiIFd8pxmY32ZhhTnl/wDDXrhFssg1K4nQwIBIAmZWYOd/rUObcfxH4O7cOhJVChTUTpcLqGdjnf8A6Vt/2VcbhWsvcWSgQFUhQBjYmSSKjf5PcucJ5DuurSq6guPTECJnoM0icb/ZujxvH3bf4RSbbeZcCsdB2gFYBYwR371RZtFuZ3CdJC2kIlZIBOIM4MzmtHF8luXBw83QHssGJCYOIwJxVy8qccUb4caWQIyFc+kyIM/Opqiv1P8A0YbHO3XhuIvFELW7jiBKhtJVQTuSYj7VoPF3xYVne2rswAZUZvS4xCTlgcx2BqFvw23kX7LXBF12YELkaiCZznapcTyW41uyGujXadWDKmCAukjSTkx1NJ0fabsVrnl1+E4hi667ZdVZVI+ACWgnBM/SrP8Aalzh+DsNKMz+WoZgQEDIIJz6ojuKtteHot30NxovMxB0CV1/FPf9Ka/yFn4a1aN1dVsqwOgaToEKCJ2q3h+rTcX5Jxb3LQN1YaSJHwuAcOv8J3FVc85o1o2kthS95yilp0qYmSBk1t4VWC+tgzdSBpH0GcfM0P57yprxtvbcK9pi6ysqTEerrHy71yitW/C/AFzfmj3uBclVRheFpwGJVtLAGPYnv0rqeBtBEVAqrA+FRC++kdpmgV7wvcPCtaW4pdrvnElSF1EglRmQJG+a6BVJUao1dYmJ9pzFbzmKqOyFfM+YrZts7ECAYB6mCQPrFcJxfH67dh3W61w37TM4VsKUBNtG6b4UV23MuMZUGi0brGRpBUAYzqJwB0oBa8O3jw1tQVt3EuJcCn1D0qqgEj5E4+XvWvSmMYuSUPDttfxkhdM8KjEEQdRbSWI/MR13zWzgPEty5f0+UPL13LfpbU6tbg6m/gMxMYNXcHyO5b4lbodSosi20j1EhpERgD77dd6XI+T3LD3ZNso7l9QVtfq/d3gAfXc0ynGbnwbn5Rzi/ecg27YRLty27BjI0gaSARnePf2pcr5oblribq2wjq9wZYsGNtYBOMCBsPfvV3I+V3LDXtTIyvca4IBDS0TMmABHvVHKeU3bdq/bfQPMe6ysCT/xOpGIH1rM6d68Lu0eF+Ku3OGR7pBLCQ0mSCT8WMH5UWBobyDgns2Et3NMoNI0zEDaSetEq551qmlg9PSFIisqaao4wA23kwNLSe2DWiKr4xJtsJA9LZOwwcn2qxyOe5PwyGypYkHMjX/EaVEuUcBb8lDpBkTJnM5JzH8qeuuWW7NMnJ/+9cSTMyASRvJJEHsBijhNCOW8IV4m8f3YUgnuxLEDuNs0XFZz5WETSWpRTrXNSmmJp6YmgjFI0iaiaBop4p4pCggwp1Nc74i4lheQeY9sQDIfSpy2sdpEJg/mp25kyPd/eUIzLqnV6LNts/MsZmuvtzVs26UGoXDkH6UKsccTxDW8AKJBEEnCH1Zx8XbpvUOL5w6C7AQlGRRJgQyaicsJM43/AJVnRN0WNAUmtih3E8UU4d7in1C1qEjroJHp6fKlY5kxvm36SAsyJn4UOreNJ1ED/DvU0yliC2x8vrSKdj96EcbzRka9p0k21SBB/eIliZ+ESf8ALvUOK5tcC3ZKLoNtZEmC/lycnb1N9quiSxqT2H3p9fsf0oFd49/NW2GChbrBvdVsq6g9gST9qIcn417tsO6hZiInIKqZz7lh9Kk41FlryIIiR3nrV6iuev8AObg0n0kG5fUqMYR9Cjrkb9OlXPztiXC6Bpe2oY9Q15rbSJx8J+9a0StjRpwKZalNc2iqMUjTigYCpAUppxQNMUpqRWajFA4qjj11WnGMowztlTvVxas/GqTbcASSrADvg1Y5AXkHmNw9srchYMAiSAGIAyZpVq5VysmyhLuCRJAJWJMxBzSrrlMXLKvlN0ni+IJjGlcRAgnTPckZk/2FHKAcsUji+IBxIVsRkEnSZ7xiP570cms58rCc1EtSDTSia5qVMadhUJoHJptVNTRQSmnmoU2qge4ARnauZ5xx3E2zrs2rBB9Kq7XDdec6dKrCzvE43JEYLc650nDWmuXW0qPlJJ2VZ3YnA/6UI4rjjY4a5xlwK7rbZgqtKIsem2rDeTGphufYAVqEGOANwqPNCC4QCwTVpH8IJyfnW8A9h968z5tz6/wmm8vEvfD2Q10HR5dprz2xbZAB6RBuEAzhMzXV+HOIS3rVHDp67966bhdUZyNFsMd4QEk9gDA1CkiPinn96wtx7VpdKBAWuFpd3YBVtIo9fxCTI7CYrIviniPxh4VraobltXtn4ii+vWbgmNULhRgEgScmtHPkt8e3D2kfVbnz7jI0EAKfJGofCxdpHX0Ghpv27PFcXdALfhrFq2CzFne7fbV6mOSTFpZ6AUR0fK+TNYuXW8+5cS4FIS4dRRxIcq3QHHpAAFE7KDTnrvXGcl48XbvFn8WwFsKhZmBTXBe9ctpMBBgLvsTmhfhDxBcvMfxHFtbNlSrWWUIXQkMl3WxmdMAmJA2iZpQ9GFpSCCBmQffpn6UjbACqCce5Jgdyd65HlPGjixZ41uKuW1Ny5osIQFKqHBS4udbenWT0GBG9ZrHObvFXOEv2OIb9reg8KNGkcOhfzGuY1aoAMnEsAO9Qdu3BoYJEwZ+v9c5+gq0IOw+31/nU9FLTUtSpwaVNRT01KnoFTilFODQOHpGompCoIkVn4+fKeJnQ0RvOk7VqIrPx0i057Ixn/lNajkB+R8e/4e2BbDACAQwAMEiYmlT8l4e8thAoRVgkAzMEkie280q7ZVcspcDxWrirwAgaV6CSVJUnbbPvRegXLn/3viBnZTk7RgQOxmfpRxa558rB5qQNMKRNYUi1NFNT6ooKb9tSQG3yQNRBMROAcxj71A8EvY/5n/vWTmvBu9y0y/u4JBIibtljPcaUb9KxNyq+RBIy+og3CVE21BxGRr1Y7E966RjFcoMHg17H/M/96qPDJJGZAkjW8wZgxPsftVXMeDuO9srACkGZIPxCcRkQP50P/wBk3REYbywCQ7GWFu+CST3e4h9s9qRHlFnNvDfD8SoS+mtT8Ms+DByp1YMVx1z/APHXFcMxTg+IttYuTPD3y2kiPUIAIbHUQa6/ieUXW1kZYsNPrI0r5LJjGCGafeKhf5NdYESCfMZpLtiQwtsMYKyMe1aiI7LD+Q+AURCOJWyw6WbYcWUkQWOolrlwjGpthgV0PL+T2EQ20thEyNALBYO/pmM1XzTg7jtb0GQGkgmFiRuNz1+5rBw3K7pgtKjzJK+Y0wpver5epMdQtSIuLskW4Tkli0NFpAi5OlCygkxJgHPT9KG8T4J4S5euXHQuX0a1NxysqPSWScmO9W2+X3ggXuiq37Q5bzCbjA9yM/pW3k3CugbzNyLedWqStpFaT3lT96k8cow3PBvCOzObNssfSzhmBIAAKkg4BACkdsVbxvhbhrlxbly0rXFjSxlmEbRJ6VmucHe1XQmoBmLQHKzquMfSehjTP2pvwfEAt6mOwMXImGs6tOcEgXM436TWtPlLW8u8H8Nw5ZrNvy2aZIZ5M7jJwD2FaeWeFeG4bUbCeUW+IqzZ/Xb2qXLuHuLPmlif2YB1Sp9CayB31hunWsl+1xJ1EaxJaAGXHovAAZ21eV/qazXlRlbPQs8/42/Spfh/4n/zGhvL+HuC9c1BgjSYJGkn0aSANjAaaZbd7UPVcA85i2UP7Majbj+E4B60ryol+F/jf/N/0pvw38b/AOYf2oORxQVDLg6GLSbcB/VqB9vh01TYuX3QFDdOXmdM72igzvgv+oq6J7LH/wAPP77/AHH9qS8Ofzv91/tQj9sGYw8SoiAVIPFOGMDr5WnPbNVC/wAWUJ9YaT+4n5ASIj4dcgHqOp3po8lukp4pU4FcmkZpVMpTaaBgaq469ptuwjCsc7YB3q8CsvM3i1cMSAjY+hqxyMfJ+bW/ItyYIWCIjIwYC4j5Uqx8hvgcOghmjV6tMz6mpV1yxi5Ztbw91TxdwDLC2oJn4YOV9jkHH1ooKBcuYfjL+22In83rn/m/rRwtWM4qVhPTSmohqcVhSpxSqUUDVRxfFpbRnuMFRRLMcAAdTVrNXJeNOPL27tjyL7r5LszqilJ8tvLBYsIgjWf8K7zVgdYDS01zfBeI3KhmRbaW7aPeLPqYB0m2qBR6nIgkfxKMk4s5d4ma4twtZ0st42baBwxdwoJBIELEnVvGht4pQO27ysWAIJUwwBmDAMHsYIP1pHf6f1rz/kHiK5aDswQtf4q5df1E6bKuLJNuMsf2bx7J3YUS5b40a6JNsKSLGjJAZuIuOun5IAJ90elDrLF9XyrBgCykgz6lOR8wasIz9KD8q5uty1ba3bjWbhRBA9IuMNZMQAcN826zRgHP0/rURJjAqnhuYW3OlLltiMkK6sY2mAaweJ7h/DMgXU10raUdNVw6cmCBAkye1UXeM/DNaTSpe63lqiQiWwFYrJiSJAGo79B0og317Y6/Ond4O1BxzdlZi+nRaBF29OgBoDFVQySArCTO4jNVXebvc4fWqtbuXG8uyrEajLaVeOnpl46AVQW4niwHRd2YmAOyj1E9hsPmRWhWmuSsXxbaLTA6EFi2TnNtA91on1MWdB7kya0XPExUN6QWD2bXXSzOLfmP7IPMWD1kdxUpXSu/36VC2+31FZG4qbugLJUAuZ+ENOkDuxgn2HzFV2ONa5dhANCFldiT8QXZYxgwPv2qgpqpTVFziFUwTnsMn7DNVm7cb4VCj8z5P0Qb/UiorWoqdZ+G4UqSTcdyQBB0hRE/CoAiZ6k7Cr5oJTTTUacCgmtS1VDVTzQJjWLmbAWbmoEroaQNyIO3vW0msPOo8i5P5D9+g+8CrjzCFymDYtxBGhdojbpAA/QUqo8P2x+GtzuQSczksS2fnNKtZRvJDHw1sDirpBglFOmDmTl8+4jH86Kg0E5Sv++cTM4gZG8mRB7AYo4VpnyQVOKiKcGsKspmaos8Ak7Ch1rxDZbVDMNMlpRwAB3JHy+9WImeBruWydmZflp/qDWW/wAr1I663/aBgx9J+JdP5e0fathYTHtO303pB+tLHO3vBNtv/G4hQRZDBbiqGNgKLTmFwwCjI7DtUR4C4cOCHvKAxbQt2ELFNDHTG5XcjJzO5rdb55iSUaXVFCyDDTBM9CQYOMCablnFPevMzhVCWxpUEsf2hJJLQOiDEYmrciq34M4dLpuopVzOxAXJmdEaRkSIGDkVAeB+H021h4toqJDAFVRtQggAzM539R7mj4FRu31USxAEgSdpOBS5Afg/CSWivl3uIXSpRQLiwEJnR8OwO3X3omeGMj9o+2MJ/wC2tAalcaIPv/PFS5SQ3j+R+aEDXLoCtrBUopJCsu+mR8R2zVN3wvaKMsuobTkFZBRiyMGjDBiTq37zRhOIDFlBysT7EiQJ7xWDnl5/2Vu05ttcuhSwVGIRUd3wwI2WNuopcoxnwmClxHvXWR2D5FvUrgq2oNp3lQdu9arnIVYAM9xyGDaiV1SARkgD0wT6Rj2p2RrFt2817pKkqH0RqAMBdCruY71i8P8AFLaszcvBtbXH1NcBLRc0swk/DMYG2oCljY/hm0z62gtgzpTounYCPhgR7Clf8No3mz6hejzJCydIAWD0iBtGRNbrfM7bEhXUlRqaCMCWWT2yrD/lPams83tMoZbiFW1aSGEHROuD7QZ7RS5GFeQoG1ammADOo6gNtQmHI7maazyBULablxVZixT1C3LZMKCIk9NqJJx6EkKwYhVaAZOlp0H5GDHyrPxPHFLlpArMbjQTMKqhWJPvGn9R3q2q61wjKIVlA7C2B/WrBZf84/yf/KsTc+spc8pn9YMEQxifhDECATIie4q+/wAwEJoIJuZB6aAJZz7AR9SO9S1X6X/OP8n/AMqdEecspH+Aj/1GpW2BAIIIOQRkEexqYNSwqeaaKVBLVT1EVIGgcVh57B4e7LafQc9vtW6hfiNZ4a7/AIc/IEE1cfyhJauX2wtpAogaQYz1EncAzJ6gUqq5MT5FvVJJUGTvnIn6QKarPIHcu4LTxV9hsQu8SCx1MN9tt4/SjMUE5U5biuIJMxC46AElRHeMzRqrnysFFKpCkRWBXcWQR3/1igFnkV0W7lssh1KBMNLaVCqSNl9Kjac9qP6xIBIk7Ccn5U5xWoymEoCPIWKMPSNQX0zAEX7tyCYIIhwNulER5lu2qhPMZVUSCiAkAA7nHfatmuMmqxxGQIImYJ6wJONxjvScpnlaZFtkks9kljHW2YC6tIEt/E2feq7vAqzBvIcFRpgOoUqDIBUOAwBnBHWigqQNSxjF9v8A9T/e3/76o46w162VC6TqQw8FWCsCQdJODEfWikUwWl0Obu+HnAyUaEVAdLTA8nJHXNt+v7wrdxfKNVhbSkekqRqEg6ehHb/pRaKcCrOcs0F8v4ZrIbGvVpyIB9NpEOrUR1WdzvQ1uUvcvu1+0LtsEtZQ6GguLYJbU0CNBAjo5ro1T+Z/nUgKkyOKuco4m7cNy5YClAqWkW4nlqnpa5oyCLjkFdRA0hRArXwPh90u+Z5RXSOINpf2ZFt791WEQ2yqo26s0V1DN1B2z8+9Xiljh+G8O8QkAbEWtRKAkG1bYKoXV611sLmTkzIp7nhx3s27TK1sLZdGAAYNcuMhd29QkHST0kt867crWPjVYwEaD1ELBHSSQdP0B+VLATkoCXL7aLhlwpOkSfLRVznEMXAAwBAp+C4e9bYs7vcxAL2iWWTJCkOMExgjEDoBRfhFARQuJEwctkyxJ6mTk+9WofVBkkAH2ySPvg1bhXNtypg2vQzsbqsx0kSoueZLe8raWB0U96fiOX3FeyLYYotvy3lGkQS4YDqC2mV/hHSa6ioaswM+/QVLVn4e+ttFRUuQoCj0McAQOmTVv44fluf+W/8AarPL7n7Y/wCtIWh7/c/3psIDjR+W5/5b/wBqvRpEgH6gg/Y1HI2P3qF3jNO6sTvCgHHecf3NBoikaSPImpaagiTQ/n9ktw7hQWbBgT0YTgZOJMDNEtNC/Ed1l4dyhIPpEierCcjIx1Faw/KElt4GxotqskwBkiJ+nT5UqXB3tdtWiJUGDkjHfrSqTyoHym2RxXETGdJxH7xJWezAdPrRyKF8u43XfvL+6umJiZEhtsxI65+hoqFrWfJBCoXrwUSZ64G+BJqemhnEur6pdYiAAd/YnoJ6dcTjFYiLFZuhjJMesEk4LQ8jSfyBe2+feSFu6GyDI9qou8cDEMFztIkA4J7TGB2mnvcUgUKjqJxMj0jq2dz/AFNWpFRvs9whANCHLE4LjoAN9PX3x0q1bgDSzrIkAYEd+szgfaszhAoRLoVRiNQ2zgH4pn3pi1rToW4qpEGD6j9eg7nc+1KkFFYdKlQO1xqqdNt1IVRkkBSWJEmBLHH671d/tY6t1KggE7fMgTJHTp/dpkGAaTChPD87Un1EIMwDk74yCRW4cxt/nX/MKVI0BaeKp/H2/wA6/cVajhhIIIPUVJhDAwSO+R/WoqO4M/pVhUdqbyh/omloiVn+vsO1XCmCxUgagjcmDAk9B3PSq3EIe/66jgfrVty4FEkgDuTArBxPEqxUC5b0yS3rE7YA+5/1tYU/D2hqLDYKEX5DJP1x9hSsXgXYDfBJ6RkKP/5J+tQu8cotsVZCcwA6D2G5xiPtVNm+ELAMksQdetdI9IG0yYjA7RmrStKcYCX6KkDVO5glse2Pue1UWOYTo0qQpwxbBHpYr9TAb5EdTWJ7Qa0trWiZEw6sWIILMx/KTmNzI22rULNpdMlX0hjkhpxmBMSdR+dKBIXRMSJiYnMHAPywftUbN4NMdCRkEZHz+Y+9AOGu6EOVDm2haCDoSWkD5Tt860pclW9QdPMVwQQWdQbeI6xBz1gb5pQNO0Ak9Ka0uM7nf+g+lYLSkuWZl0sVbTqyCohVPSBAONz+u7zV7j7ilDPbfy3CZhtRXBgdYnp1EfKPbaGqAujuPuKsFSQ+qhPihv8AdnB2OkH6sNsb0U2rB4gvBeHdmXUPTjIyXWDK5Eb4zitYflCTwv5epFq2CIIRZB3GBv70qvtMCoIIIIBBGQQRgg9qVSZ3UB5A03+J/wAY7Yyw0795NHxQvibqcO73GW4xuQWIUEKq+kScQJPWTnsMZn8Y2RiLmqJ06Onz2rpljOU3EJE0OsKYD3oVZ8Soyki3e6aR5fxySJUgxEg/aqB4xs4kXBMR6Jkn5HH1rPt5dFwOgUqEcJ4lt3NlugZ9WgkSFLESJzpE/wD2KqfxZaUkMtxY3lNtiMTOQQf9GmjLouBbiOGVwNQmDInuNj+tYL/KUgBUEZ/eI33G+xzMVQniu0dlumROEnESTEzAFS4nxEiNBS57HTAMGDE7xIq6c42LhptcrQbqCSQSc9DKgZwAYx7Vpt29IAEwPcn+dBW8YW5hUutmPhg6sYAJk71qveIFQAm3dzv6Y05K5JMbg7Y27ik4ZFwKCnmgf/a61+W5OJGmN/cmK0WvECsmoW73SF8syQQSCPaFJ/8AsVJwy6LgWmlQH/tlY6i4J29Mz9jj61bw3im08nTdAAOShIkKWIxOYE1Pby6S4GhTigJ8Y2VnULixvKbGQMiZ609vxfaYwq3TuZCT6QAS0TMZFPby6LgepTQPivFKI2kpd9jpgNB0kiTmDVB8a2f3Vut0wkGcQACZO4p7eXSXDoiaovCAYE4MD3jFD7/iO2qglbmdxoPphtJ1dB6sb/pmqD4wsbevVE6dBmJ37frSMMuluBe0vpGIwMf661Lyx2H2oTb8TWmUsBcxsPLaWmY09D8Lfaojxdw+JYrMRKnM9on2q6MuluG48KrlwyiMLt00g/8Aq/Ssg5LbLt8UAHY9bhlhtkABYB2mqE8Q2LjHTcdDEmUxhSckgjVpBPyHWrLPiHh1B9ZGTqZlYerE6pG+36bVazg2aH5DaY5DbMN/zRMdtsRtWwcEgAGhTEDKgnH0rAvijh5A8zfY6WjYGZjaCM+9WP4jsBipuCQYOGPWN4g5x9KkxmbNg4JPyJ/lX+1P+CT8if5V/tQ5vFXDD/xVPuAxHTGBvkY9xVr+JOHETdX1CREnv2GDg4OcHtTTl0XDb+BT8if5V/tVqWwBAAA7DAoWfFfDD/xlnGIaRO0iJFMPFXDaNfmrpmJz/KJj32qacui4FjQnxS3+7P39Omdp1CJ/Wk/irhut0TnENJjeBGev2rNf4+1xqG1aueqQ0EOshWUsJiYyJjIkVrHGYmJmCZFOV/8ABtxtoXb/AAjvT1fbthQAIAAAAGwA2Ap6xO8qtcVQ1sbQI7QIpUqQJgVEWgJgATk4GT796VKgiqACAAB2AgfaoNaBMkCe8CfvSpUEltASQACdyAATG2aZ0B3APzE01KgRUdhTlZwaVKgbyliIEdoEfarFpUqCvyV/KM74GfnT2kAEAADsBA+1KlUQjZWZ0rO0wJjtNSW2BJAAJ3IABPz70qVEI2wdwDG0iYpmtLIMCRsYEj5HpSpUDsoIIOR26VUOFSI0LHbSI+0U9KgtCgCBis44G3n0JnPwjfvtT0qWpWeERBCqqiZgADJGT86a5wFtiSyIScElQZ+felSq3Kp2+X21JK20BIg+kZHb5U3EcvtvGtFOnIx7yf1pUqXIpt8osghhbQFTIhQIPeNp96tu8BbcaWRSDGIA2kjb3J+5p6VW5Rlbw/w5wbSe5iCYwJO5rV+DSI0JERGkbREfKMfKlSpMyKrfIbAx5SfUSc7wTkVp4bhUQBUVVAmAAOuT9zSpVJmZF8U1KlUV/9k=">
            <a:extLst>
              <a:ext uri="{FF2B5EF4-FFF2-40B4-BE49-F238E27FC236}">
                <a16:creationId xmlns:a16="http://schemas.microsoft.com/office/drawing/2014/main" id="{C53DB1F1-1829-4F11-B325-9FFF60931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2450" y="2314575"/>
            <a:ext cx="29606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7" name="AutoShape 7" descr="data:image/jpeg;base64,/9j/4AAQSkZJRgABAQAAAQABAAD/2wCEAAkGBhISEBIUEBQUFBUUFBYSFhgVEBQUFBQQFBQVFBUVExYaHCceFxkjGhUUHy8gIygpLCwsFR4xNTAqNSYrLCkBCQoKDgwOGg8PGCwkHRwqLikpKiksKSwtLCksKSwpKSkpKSksKSwpLCksKSwsKSksLCwpLCwpKSkpKSkpLCwpKf/AABEIAJ8AoAMBIgACEQEDEQH/xAAcAAABBAMBAAAAAAAAAAAAAAAAAQQFBgIDBwj/xAA/EAABAwEFBQYCBwUJAAAAAAABAAIDEQQFEiExBkFRYXEHEyIykaGBsRRCUmKSwdEjJEOi4RUzU2Nyc4Lw8f/EABkBAQADAQEAAAAAAAAAAAAAAAABAgMEBf/EACQRAQADAAIBAwQDAAAAAAAAAAABAhEDEjEEIVETIjJBBUKR/9oADAMBAAIRAxEAPwDuKEIQCEIQCEJKoFUTtLtJDYYHTTuoBkGjzPfuawbytl/3/DY4HTTuwsb8XOJ0a0byV5v2x2tmvC0d7L4WtyjjrURs/Nx3n4IL5Zu3t4ee8sjCyuWCYh4G6pc2jvhRWi7O2e7pcpHSQH/Mjq38TCRRefSUocp9h6uuu/7NaBWzzRS7/BI1xHUDMKQqvIIfQ1GRGhGRryI0VgurtDvGzf3VpkI+zKe9b/PUhRg9P1QuKXV29StoLVZmP+9E8sd+B1R/MrrdPa/dk1A6UwuO6ZhYAf8AVm33QXZC0WW2xyNDonte06Fjg4eoK3VQKhCEAhCEAhCEAhCECFNL0vSOzwvlncGMYKuJ+Q4k6LZbrbHDG6SVwYxgLnOOgaNSV527Qdv33jNRmJlnYf2bNC4/4kg4ncNw6oG+3O2kt4z4nVbCwkRR18rdMTvvka8NFWHILlgSgyQsUIMkJKoqgTEsS5KWrEhA5sN5ywOxQSPidxjeWH401VwuftkvKHzvbaG8JWZ05PbQ+tVRkIO4XN2+Wd1Ba4JIjvdGRK30ycPRXq6NtbDaqfR7RE8n6uLC/wDC6hXlRKB7eo6Hcg9iByyXlu5tv7wstO5tLy0fUkPespwo6tPgV3Ps12stN4WZ0tpiZHR+FjmEgSgeY4XZtoctc0FxQhCAWEsrWglxAABJJNAAMySeCVzqLhvat2j/AEhzrJZHfsGmkr2/xnitWtO+Mb+JQRvaX2iG3SGGAkWaM5UqO+cPru+6Nw+JVERRCASFqVISgSqEqQoM4oi40FK8zRYluays02FwOorQjLMcidCpSa6I5Wl9jkdIRm6F7Q2duWZa0ZPb09FW1oicMRBSJUlFYYlFEpCSiAQghGFBL7KbPPt1qjs8eWM1cdzYhm53p8+a9SXZd0cEMcUQwsjaGNHIcea5d2PWCOzxOe4AzTanXDGPKwe5K60x1Qo3U5harF0oC12iSgy3plaGF7HNDi0uaRib5m1BFRzCjUOZdrXaT57HZHZ0wzyNOY4xMPHid1Vx+q6FtN2VugzjnbJXc+rHknM55gqoWvZq1RtL3RPwVpiAq2uR1FQFMTAi0VSlp3pKqQEpEVSFyBUICUN4oEoiNxa4OaS1zTUEEgg8QdxWVFjRSJya/Yp2/vcPj076ANY93ORnlf8AChWubZmTujNA5tojAq4x1D4/9yM+JvuOaidy2WS2yROxRPcx3Fp15EbxyKy6Z+KdaUinoorPawfE2zWng4fu8x1yP8J3LQqJt93PhdhlaWnKm8EHe1wyKtFomckmDdO7us5Jr6JrFHidQK7bI3CZJBll+QU2nITWNXfs/up+RNV1OJtAAoq4LsEUYHJS6isYWnWueLEExOWRUlRN7VBXMa/NTiqt3xs+J8yTyUBDYLRYpMcdXt0e2uT2cP0O5XppSujBGazxbXDduLTBI8uZE1pOdWjAan7QGVVQJ5Wh1KV5jKi73tnsE2ZpkhFHjUUpiy+dV58t9mfHI+OVpa5riHAjP/xWrM6m0xns3swu0cPjkUroyMyMvUeqZtCzZM5pyJH/AHgrqHAKMSQWwHzNB5jIrc0xnyupydl7oNSRbHsI3fosApkDShIEoUAIUldW0D4WmJzWywOPiikzZXiw6sdzCjVvsdmxu0rw6qLREx7phPWe4296ww1McrRIzF5mtrTA77wNRXfQLsexOzgYwEhVrZK4mkwtrUtb8M/EQOhXV7HZgxoA3LDit3jWl46xje0UCyQhdDIJClSFA1tEW8fFRc+0dljJD54mkbsYNOtKp5fbe8s87GHxOje0YT4sRaaAc1wS0RCL9k/GxzXeKoAJHHPgsr26+Hd6X00c+7Ph3GG/bNLlHPE7l3ra+6i752NsdrOG0wsf9l9CHAHdjGfuuRxWaIk/tG0pq7J7TyG9T107U2mzR92wiWMmjMYLiDT6rAcVFXtP7b8v8fMfhb/Ty9+waE1+jyyx8jSQe+apV7dlNqh0kheObsB91YL22vt7zgkkI5CrR0oKeii2Wid5ya51eERPvRT9T4TT+OnNtaFNtNxWiOuJn4XBw9kydG4atcOrXLqMmylrlDO6geSa1ODAPiXaKzxdnD/o8YlA7wNo4A1ANdK79ytFrS5+f0/HxxsW2XBmSluhp8vRbm28fXbXpkumXr2fObWjfYKrW3Zp7K+FO+OXogo8LvKfVK6EhO32Zw1C1acvird1eps1tTRW/ZS48bm5Zbz65+yh7ssjpHAZa64c/VdduG4+5scshFCIn06kU/NUvbYxasN+wEjRKwHNxjcHVH1wd3M0XRguQ7NuMU8JOplrTg2mE/MrrrSsfSztZX5q5ZkhCF1sAkKVCBnarrjk87ATx0PqEwm2Psj83whx4uJJ9SVNoTF63tXxKibV7NQQWaV8UMbSG0acIyc7KtVq7NrhbHZxM9oxyE4SRmGAkA13EmpV3t1ibNE+N4q14wlMLHZO5jZGdGNDQeIGnzWU0iJ1t9e08XTfMo+/NmYJ85GAuOjhk6vVVb+xbwsYLrDIZGA5xkAuHMsOTh0ouhyCop6HgUza41qMnDI8/wCiiaxpTntWOvmPiTPYq/J7VE91oYGFr8Ao1zS6g8RLTpmrJRarPIHCo+PXmtwWsMLzFp2DeawtdqB6KGt2ycbwcgrEkomQjZcwvbs7BqQAqdeOwj2nIey7+5ibzXex2oHoqTRaL/LkeyGx5DwXD2XTLfYALJI1o+pWnShp7KQgsDWeVbZYqtI4gj1CiafbKezmsEQxAu8wbrpSrz+oV/ua3CWMGubfC6uuIKhWpmCVwdpiw06GmXspa6LT3Uhc3ymgcK6gaHqF5vByfTvkujlr2jV2SptZbayQVaa8t46pwCvWiYmNhxlQhCkCEIQJRYSRgihWxCCOdVpoVrtQ0cM9xHEKQmhDhz3Jk0nMHoqWga4ZcBqNDrzHFSbHgioUJJIIzQ1w6gjOnLot1hvFlaBwod1aEJE57LYmEJAUquqElEqRAFYtdXRa55iKUFehzHQb0zberAaFwzz4UPQqlrxX2lOSi9oLozMjW1BzcOBUGHYSajI8OPHPUK9NtkbtHNPLEFAX5d0YBLXNB+ySDnwHBcPPw/2q347/AKlE2S9e7kIGlK5a0/VXG6rYZYWPNKmteoJH5LnV7+ANOZNTk3mMOddf6q37Dk/RvF9tx/UeqeltO9U8tI69ljQhC9FzBCEIBCEIEWi0QV01+acJEEW6MPyKS0MhiZifgaBlVwr6b/RO7XFQFw3DMcQucbWl77S3xOcCxrg06MrXwhc/JbpXc916xq63XtDA92Bjq8CWkfCpU4FQNlrncXNxcQ7oBmr+FbitNo2yLRgWL3AarJIQtlTK0Wc/UEZ5UoadQoG9BTw5NI0Bc01LczTLIdVLW+x1dUANO494QT/x0I5KEttnkYcgHl2mIFpDRnRsbTmK51K4ebfGNeNDOlja0iRzhIRRvd+DqX66pvLaHMAxuoKaYGlx6AZnqnkvetJa5uAE4vLgaXHzA5E/BMzYJnECJpJcRnWgFd5xZgLhtEuquR5aHgvyFRzxVdmRk2mQAFa04rpNx2DuYI2UplU9Tn6qtXLs+GuhxnG8kuyyayNlCWtG+rqCp1orqF3+m4pj7pYc14n2gqEIXa5whCEAhCEAkSoQYkKMtdwRvfj0NANNwUqkoomInyncaLNZGsFGhOAhClASJUINUlna7NwqsTZW0yFOmXyW9FFGQIOexd5M3wnCAHE7nA1r8gsX3WDaC8R+Esc2p+1UDMdK0U7RBCxnhiV+8mNnjDZnADIRsDeTauqB8aJ8FhgGKu9ZhbRGKv/Z">
            <a:extLst>
              <a:ext uri="{FF2B5EF4-FFF2-40B4-BE49-F238E27FC236}">
                <a16:creationId xmlns:a16="http://schemas.microsoft.com/office/drawing/2014/main" id="{6325DE2E-CF98-43FF-A777-C6B434119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2520950"/>
            <a:ext cx="18288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8678" name="Picture 3" descr="merit card.jpg">
            <a:extLst>
              <a:ext uri="{FF2B5EF4-FFF2-40B4-BE49-F238E27FC236}">
                <a16:creationId xmlns:a16="http://schemas.microsoft.com/office/drawing/2014/main" id="{B785E4D5-1C87-4C04-BD99-AFB8041F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9" r="32372" b="29604"/>
          <a:stretch>
            <a:fillRect/>
          </a:stretch>
        </p:blipFill>
        <p:spPr bwMode="auto">
          <a:xfrm>
            <a:off x="4978400" y="115888"/>
            <a:ext cx="3733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B8209A-4005-4093-B695-22072C20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27587"/>
          </a:xfrm>
        </p:spPr>
        <p:txBody>
          <a:bodyPr/>
          <a:lstStyle/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20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20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en-IE" sz="2000" dirty="0"/>
              <a:t>For Health and Safety reasons: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20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2000" b="1" dirty="0"/>
          </a:p>
          <a:p>
            <a:pPr>
              <a:defRPr/>
            </a:pPr>
            <a:r>
              <a:rPr lang="en-IE" sz="2000" dirty="0"/>
              <a:t>Drop off and pick up students at the front of the school</a:t>
            </a:r>
          </a:p>
          <a:p>
            <a:pPr>
              <a:defRPr/>
            </a:pPr>
            <a:r>
              <a:rPr lang="en-IE" sz="2000" dirty="0"/>
              <a:t>Do not stop on the roundabout or in the school gateway or across the driveways of houses</a:t>
            </a:r>
          </a:p>
          <a:p>
            <a:pPr lvl="2" eaLnBrk="1" hangingPunct="1">
              <a:defRPr/>
            </a:pPr>
            <a:r>
              <a:rPr lang="en-IE" altLang="en-US" sz="1800" dirty="0"/>
              <a:t>Due to Covid-19 and to ensure the health and safety of all, parents and visitors must contact the school directly to make an appointment.</a:t>
            </a:r>
          </a:p>
          <a:p>
            <a:pPr lvl="2" eaLnBrk="1" hangingPunct="1">
              <a:defRPr/>
            </a:pPr>
            <a:r>
              <a:rPr lang="en-IE" altLang="en-US" sz="1800" dirty="0"/>
              <a:t>Parents and visitors are not allowed in the school building or yard unless accompanied by a member of staff</a:t>
            </a:r>
          </a:p>
          <a:p>
            <a:pPr>
              <a:defRPr/>
            </a:pPr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7EEA58-B00E-4B13-A882-8BB60B58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Parking / Drop off &amp; Pick up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2AF303D-F9B8-4BC4-816B-440531C92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534B5-CDB3-4775-AA35-0767EBD762B5}" type="slidenum">
              <a:rPr lang="en-US" altLang="en-US">
                <a:latin typeface="Lucida Sans Unicode" panose="020B0602030504020204" pitchFamily="34" charset="0"/>
                <a:cs typeface="Arial" panose="020B0604020202020204" pitchFamily="34" charset="0"/>
              </a:rPr>
              <a:pPr/>
              <a:t>19</a:t>
            </a:fld>
            <a:endParaRPr lang="en-US" altLang="en-US">
              <a:latin typeface="Lucida Sans Unicode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6" descr="Image result for parking chaos cartoon">
            <a:extLst>
              <a:ext uri="{FF2B5EF4-FFF2-40B4-BE49-F238E27FC236}">
                <a16:creationId xmlns:a16="http://schemas.microsoft.com/office/drawing/2014/main" id="{63F81801-CA3F-475B-8EB8-DBD3A00EB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150F3-AEA1-4FFB-9554-CE67F653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08050"/>
            <a:ext cx="8351837" cy="5761038"/>
          </a:xfrm>
        </p:spPr>
        <p:txBody>
          <a:bodyPr/>
          <a:lstStyle/>
          <a:p>
            <a:pPr marL="395478" indent="-285750" eaLnBrk="1" fontAlgn="auto" hangingPunct="1">
              <a:spcAft>
                <a:spcPts val="0"/>
              </a:spcAft>
              <a:defRPr/>
            </a:pP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&amp; SNAs</a:t>
            </a:r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Secretaries and Caretakers</a:t>
            </a:r>
          </a:p>
          <a:p>
            <a:pPr marL="395478" indent="-285750" eaLnBrk="1" fontAlgn="auto" hangingPunct="1">
              <a:spcAft>
                <a:spcPts val="0"/>
              </a:spcAft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Tutors to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Ballagh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L.Doyle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Mr. E. Mulvihill</a:t>
            </a: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Picasso:       Mr.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L.O’Sullivan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Mr.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M.O’Gallachóir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Da Vinci:     Mr.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B.McLoughlin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C.Finn</a:t>
            </a:r>
            <a:endParaRPr lang="en-IE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Le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Brocquy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Mr.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P.Hassett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Mr.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T.Bolger</a:t>
            </a:r>
            <a:endParaRPr lang="en-IE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Dali:            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L.Hogan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M.Morrin</a:t>
            </a:r>
            <a:endParaRPr lang="en-IE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Yeats:           Mr. S. Murphy &amp;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M.Moynihan</a:t>
            </a:r>
            <a:endParaRPr lang="en-IE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Gray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L.Creighton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S.Daly</a:t>
            </a:r>
            <a:endParaRPr lang="en-IE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Head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Ms. S. Connaughton</a:t>
            </a:r>
          </a:p>
          <a:p>
            <a:pPr eaLnBrk="1" hangingPunct="1"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Chaplain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Mr. N. McConnell </a:t>
            </a:r>
          </a:p>
          <a:p>
            <a:pPr eaLnBrk="1" hangingPunct="1"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Counsellors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Ms. K. O’Connell &amp; Ms. C. O’Malley</a:t>
            </a:r>
          </a:p>
          <a:p>
            <a:pPr eaLnBrk="1" hangingPunct="1"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AEN Coordinator                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Paula Dunne</a:t>
            </a:r>
          </a:p>
          <a:p>
            <a:pPr eaLnBrk="1" hangingPunct="1"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Principals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Ms. I. Fallon, Mr. C.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Morrin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Ms. </a:t>
            </a:r>
            <a:r>
              <a:rPr lang="en-IE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D.O’Keeffe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October 2020:            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D. Maher and Mr. L. Ferguson.</a:t>
            </a:r>
          </a:p>
          <a:p>
            <a:pPr eaLnBrk="1" hangingPunct="1"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		      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B. Kelly</a:t>
            </a:r>
          </a:p>
          <a:p>
            <a:pPr eaLnBrk="1" hangingPunct="1">
              <a:defRPr/>
            </a:pPr>
            <a:r>
              <a:rPr lang="en-IE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October 2020:             </a:t>
            </a:r>
            <a:r>
              <a:rPr lang="en-IE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I. Fallon.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5248F-E44C-4403-B24E-FAB87B01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en-IE" dirty="0"/>
              <a:t>Pastoral Care Team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E981CDC-8D66-49B5-83D2-26AE324A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ACF20F-900E-4109-BF93-5AAAA9AADBD4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0A2F361B-93F6-4100-BB4F-9275D225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8125"/>
            <a:ext cx="32527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8461A-F160-4CF9-AFBF-FA1BCD49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721225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IE" sz="2800" b="1" dirty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E" sz="2800" b="1" dirty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z="2800" b="1" dirty="0">
                <a:latin typeface="+mj-lt"/>
              </a:rPr>
              <a:t>Parent/Teacher Meeting – to be </a:t>
            </a:r>
            <a:r>
              <a:rPr lang="en-IE" sz="2800" b="1" dirty="0" err="1">
                <a:latin typeface="+mj-lt"/>
              </a:rPr>
              <a:t>confrmed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C4082-4C4D-497E-94AB-B96A2399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Important Dates</a:t>
            </a:r>
            <a:endParaRPr 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9E2E611-D29A-4D4A-8D23-AB6F024B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693697-0B97-4D7E-A85A-C7E69426E6CC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0725" name="Picture 6" descr="Image result for diary dates images">
            <a:extLst>
              <a:ext uri="{FF2B5EF4-FFF2-40B4-BE49-F238E27FC236}">
                <a16:creationId xmlns:a16="http://schemas.microsoft.com/office/drawing/2014/main" id="{12290DA8-F65B-438F-9F71-C8202C4C8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425"/>
            <a:ext cx="204152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791CFB65-2027-47A5-9CC1-43CD7298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z="2400"/>
              <a:t>Parents’ voice in the school</a:t>
            </a:r>
          </a:p>
          <a:p>
            <a:r>
              <a:rPr lang="en-IE" altLang="en-US" sz="2400"/>
              <a:t>Liaise with Senior Management of School</a:t>
            </a:r>
          </a:p>
          <a:p>
            <a:r>
              <a:rPr lang="en-IE" altLang="en-US" sz="2400"/>
              <a:t>Engage in development of school policies and procedures</a:t>
            </a:r>
          </a:p>
          <a:p>
            <a:r>
              <a:rPr lang="en-IE" altLang="en-US" sz="2400"/>
              <a:t>Support the school e.g. fund-raising</a:t>
            </a:r>
          </a:p>
          <a:p>
            <a:endParaRPr lang="en-IE" altLang="en-US" sz="2400"/>
          </a:p>
          <a:p>
            <a:r>
              <a:rPr lang="en-IE" altLang="en-US" sz="2400"/>
              <a:t>All parents are members of the Parents’ Association</a:t>
            </a:r>
          </a:p>
          <a:p>
            <a:r>
              <a:rPr lang="en-IE" altLang="en-US" sz="2400"/>
              <a:t>Members of the Parents’ Council are elected at the AGM</a:t>
            </a:r>
          </a:p>
          <a:p>
            <a:r>
              <a:rPr lang="en-IE" altLang="en-US" sz="2400"/>
              <a:t>New members needed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EB105-614C-41AE-A889-8A512AD8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Parents’ Council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DA44F89-7B7F-4F7B-89E1-124EB6405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269402-FB6D-4C8E-B2AD-0E5F5C4FBB75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31749" name="Picture 4" descr="Image result for parents' Council images">
            <a:extLst>
              <a:ext uri="{FF2B5EF4-FFF2-40B4-BE49-F238E27FC236}">
                <a16:creationId xmlns:a16="http://schemas.microsoft.com/office/drawing/2014/main" id="{9B00133B-93E5-468C-AC17-AE071713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9063"/>
            <a:ext cx="23288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05F4E9B-4CF5-475A-8112-1FF35D2971C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>
                <a:effectLst/>
              </a:rPr>
              <a:t>And Finally….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458B027-8785-4CAB-BC52-32177FE5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8813"/>
            <a:ext cx="8229600" cy="4078287"/>
          </a:xfrm>
        </p:spPr>
        <p:txBody>
          <a:bodyPr/>
          <a:lstStyle/>
          <a:p>
            <a:endParaRPr lang="en-GB" altLang="en-US" sz="3600"/>
          </a:p>
          <a:p>
            <a:endParaRPr lang="en-GB" altLang="en-US" sz="3600"/>
          </a:p>
          <a:p>
            <a:r>
              <a:rPr lang="en-GB" altLang="en-US" sz="3600"/>
              <a:t>Pursuit of Academic Excellence</a:t>
            </a:r>
          </a:p>
          <a:p>
            <a:endParaRPr lang="en-GB" altLang="en-US"/>
          </a:p>
          <a:p>
            <a:r>
              <a:rPr lang="en-GB" altLang="en-US" sz="3600"/>
              <a:t>Education provides Opportunity</a:t>
            </a:r>
            <a:r>
              <a:rPr lang="en-GB" altLang="en-US"/>
              <a:t> </a:t>
            </a:r>
          </a:p>
        </p:txBody>
      </p:sp>
      <p:pic>
        <p:nvPicPr>
          <p:cNvPr id="11269" name="Picture 5" descr="C:\Documents and Settings\m.norton.HFCS.004\Local Settings\Temporary Internet Files\Content.IE5\7Q9AKLDW\MC900088510[1].wmf">
            <a:extLst>
              <a:ext uri="{FF2B5EF4-FFF2-40B4-BE49-F238E27FC236}">
                <a16:creationId xmlns:a16="http://schemas.microsoft.com/office/drawing/2014/main" id="{EE436C60-68C0-44E9-B4AE-4040302DB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14081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B43E28-BA0C-4269-853F-857725AB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30625"/>
          </a:xfrm>
        </p:spPr>
        <p:txBody>
          <a:bodyPr/>
          <a:lstStyle/>
          <a:p>
            <a:pPr>
              <a:defRPr/>
            </a:pPr>
            <a:r>
              <a:rPr lang="en-IE" dirty="0"/>
              <a:t>Team: Principal, Chaplain, Guidance Counsellors, AEN Coordinator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1800" dirty="0"/>
          </a:p>
          <a:p>
            <a:pPr>
              <a:defRPr/>
            </a:pPr>
            <a:r>
              <a:rPr lang="en-IE" dirty="0"/>
              <a:t>Core Purpose: to coordinate the support available for all students in the school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1800" dirty="0"/>
          </a:p>
          <a:p>
            <a:pPr>
              <a:defRPr/>
            </a:pPr>
            <a:r>
              <a:rPr lang="en-IE" dirty="0"/>
              <a:t>Referrals from staff, parents and students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sz="1800" dirty="0"/>
          </a:p>
          <a:p>
            <a:pPr>
              <a:defRPr/>
            </a:pPr>
            <a:r>
              <a:rPr lang="en-IE" dirty="0"/>
              <a:t>Reasons for referrals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76EB1-C420-42E4-BA7C-9F4CE259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Student Support Team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8E8C5BE-FC67-4D62-8DE3-4508941AB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86EDC0-AA24-4A1A-8DCC-C6070FD71371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8A7F1A6A-8C88-4D1D-A97F-72BBC531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115888"/>
            <a:ext cx="25908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C81BB-3533-48F6-B6BB-0BA7A9BD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44600"/>
            <a:ext cx="8229600" cy="5143500"/>
          </a:xfrm>
        </p:spPr>
        <p:txBody>
          <a:bodyPr>
            <a:normAutofit/>
          </a:bodyPr>
          <a:lstStyle/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altLang="en-US" dirty="0"/>
              <a:t>Parent contact details – please inform the school of any changes to address and phone numbers.</a:t>
            </a:r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sz="2400" dirty="0"/>
              <a:t>School Calendar</a:t>
            </a:r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altLang="en-US" dirty="0"/>
              <a:t>SMS Texts</a:t>
            </a:r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altLang="en-US" dirty="0"/>
              <a:t>Reports</a:t>
            </a:r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altLang="en-US" dirty="0"/>
              <a:t>Website and Twitter</a:t>
            </a:r>
            <a:endParaRPr lang="en-IE" altLang="en-US" sz="2200" dirty="0"/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altLang="en-US" sz="2200" dirty="0"/>
              <a:t>Student Insurance Scheme - €10 for 24 / 7 cover</a:t>
            </a:r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altLang="en-US" sz="2200" dirty="0"/>
              <a:t>Easy Payment System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IE" altLang="en-US" dirty="0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DAAE2273-C1A1-48C5-A88F-6E850B8E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28BDD4-AD2E-46C7-A906-B079D38EF5C3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519B4-972C-4D40-B38E-D4B4E6B1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Communication &amp; Support</a:t>
            </a:r>
            <a:endParaRPr lang="en-US" dirty="0"/>
          </a:p>
        </p:txBody>
      </p:sp>
      <p:pic>
        <p:nvPicPr>
          <p:cNvPr id="14341" name="Picture 8" descr="Image result for communication images">
            <a:extLst>
              <a:ext uri="{FF2B5EF4-FFF2-40B4-BE49-F238E27FC236}">
                <a16:creationId xmlns:a16="http://schemas.microsoft.com/office/drawing/2014/main" id="{B4E9FE30-5C68-486D-99C9-914963F4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24320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B2CCB-F42A-496C-A2CC-0D19E31E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0123" indent="-342900" eaLnBrk="1" fontAlgn="auto" hangingPunct="1">
              <a:spcBef>
                <a:spcPts val="324"/>
              </a:spcBef>
              <a:spcAft>
                <a:spcPts val="0"/>
              </a:spcAft>
              <a:defRPr/>
            </a:pPr>
            <a:r>
              <a:rPr lang="en-IE" sz="2100" b="1" dirty="0"/>
              <a:t>Punctuality / Attendance / Absence notes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dirty="0"/>
              <a:t>Medical appointments (if appointment during school hours) – note from parent signed by Year Head, Deputy Principal or Principal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dirty="0"/>
              <a:t>Sickness procedures – </a:t>
            </a:r>
            <a:r>
              <a:rPr lang="en-IE" b="1" dirty="0"/>
              <a:t>Do not use mobile phone</a:t>
            </a:r>
            <a:r>
              <a:rPr lang="en-IE" dirty="0"/>
              <a:t>.  Student gets teacher’s permission to go to Reception.  Sign out at Reception and leave by the front door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dirty="0"/>
              <a:t>Home pass during lunch time (to go </a:t>
            </a:r>
            <a:r>
              <a:rPr lang="en-IE" b="1" dirty="0"/>
              <a:t>home</a:t>
            </a:r>
            <a:r>
              <a:rPr lang="en-IE" dirty="0"/>
              <a:t> only)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dirty="0"/>
              <a:t>No half days / early closing without note home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IE" dirty="0"/>
              <a:t>Family Holidays </a:t>
            </a:r>
          </a:p>
          <a:p>
            <a:pPr marL="453135" indent="-342900" eaLnBrk="1" fontAlgn="auto" hangingPunct="1">
              <a:spcAft>
                <a:spcPts val="0"/>
              </a:spcAft>
              <a:defRPr/>
            </a:pPr>
            <a:r>
              <a:rPr lang="en-IE" sz="2100" b="1" dirty="0"/>
              <a:t>Dialann</a:t>
            </a:r>
          </a:p>
          <a:p>
            <a:pPr marL="453135" indent="-342900" eaLnBrk="1" fontAlgn="auto" hangingPunct="1">
              <a:spcAft>
                <a:spcPts val="0"/>
              </a:spcAft>
              <a:defRPr/>
            </a:pPr>
            <a:r>
              <a:rPr lang="en-IE" sz="2100" b="1" dirty="0"/>
              <a:t>Uniform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F35BC4-8C6E-48E7-9946-941312B3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/>
              <a:t>School Procedures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4443184-738D-4F45-AB92-937313E8F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4B44A9-CAA6-4700-B259-D3344B50C3EE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D8BD8773-86B3-47D6-B09C-46632D8A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93663"/>
            <a:ext cx="16748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81E2437B-C18D-4D37-A45A-C057ABB5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14658A-B056-48C9-ABD1-806C1679DB42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6065113-5081-4888-BF63-28FEE3D1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10852" r="-16199" b="-10852"/>
          <a:stretch>
            <a:fillRect/>
          </a:stretch>
        </p:blipFill>
        <p:spPr bwMode="auto">
          <a:xfrm>
            <a:off x="-684213" y="0"/>
            <a:ext cx="16002001" cy="96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07EBACA3-2788-44EA-B62A-FCC7A64AA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Break and Lunch time arrangements</a:t>
            </a: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alt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year students go to their designated base rooms at  morning break (10.45-11.00am) everyday with the exception of Wednesday (10.50-11.05am). 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Lunch time arrangements:s 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alt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years go to the basketball court near phase 4 and the middle alcove from 1.00-1.20pm. They then return to their base class from 1.20-1.40pm. 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On wet days, all students must remain inside for the duration of the lunch break.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Attendance procedures</a:t>
            </a: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7950" indent="0">
              <a:buFont typeface="Wingdings 3" panose="05040102010807070707" pitchFamily="18" charset="2"/>
              <a:buNone/>
            </a:pP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If your son/daughter does not attend school due to illness/family reasons etc. please email the school at </a:t>
            </a:r>
            <a:r>
              <a:rPr lang="en-IE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‘attendance@hfcs.ie</a:t>
            </a:r>
            <a:r>
              <a:rPr lang="en-IE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’. In the subject box, please write the year and class group your child is in. </a:t>
            </a:r>
          </a:p>
          <a:p>
            <a:pPr marL="107950" indent="0">
              <a:buFont typeface="Wingdings 3" panose="05040102010807070707" pitchFamily="18" charset="2"/>
              <a:buNone/>
            </a:pPr>
            <a:endParaRPr lang="en-IE" altLang="en-US"/>
          </a:p>
          <a:p>
            <a:pPr marL="107950" indent="0">
              <a:buFont typeface="Wingdings 3" panose="05040102010807070707" pitchFamily="18" charset="2"/>
              <a:buNone/>
            </a:pPr>
            <a:endParaRPr lang="en-IE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F71AC-DE3E-436E-88F9-3261A05D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3600" dirty="0"/>
              <a:t>Changes This Year 2020/21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020B7D6-FC05-4D62-AAB5-58708187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AFD47A-A303-48A7-B583-9D0BFD3E1DE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8FDC268-8984-4A72-9E39-5DAA71E9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981075"/>
            <a:ext cx="8716962" cy="5543550"/>
          </a:xfrm>
        </p:spPr>
        <p:txBody>
          <a:bodyPr/>
          <a:lstStyle/>
          <a:p>
            <a:pPr eaLnBrk="1" hangingPunct="1"/>
            <a:r>
              <a:rPr lang="en-IE" altLang="en-US" sz="3100"/>
              <a:t>JC does not just happen in June 2022</a:t>
            </a:r>
          </a:p>
          <a:p>
            <a:pPr lvl="1" eaLnBrk="1" hangingPunct="1"/>
            <a:r>
              <a:rPr lang="en-IE" altLang="en-US" sz="2600"/>
              <a:t>3 Year Programme  </a:t>
            </a:r>
          </a:p>
          <a:p>
            <a:pPr lvl="1" eaLnBrk="1" hangingPunct="1"/>
            <a:r>
              <a:rPr lang="en-IE" altLang="en-US" sz="2600"/>
              <a:t>New Junior Cycle Classroom Based Assessments (CBA) for English, Irish, French, German, Science, Art, Maths, Home Ec., History, Music Geography &amp; Business Studies in 2</a:t>
            </a:r>
            <a:r>
              <a:rPr lang="en-IE" altLang="en-US" sz="2600" baseline="30000"/>
              <a:t>nd</a:t>
            </a:r>
            <a:r>
              <a:rPr lang="en-IE" altLang="en-US" sz="2600"/>
              <a:t> and 3</a:t>
            </a:r>
            <a:r>
              <a:rPr lang="en-IE" altLang="en-US" sz="2600" baseline="30000"/>
              <a:t>rd</a:t>
            </a:r>
            <a:r>
              <a:rPr lang="en-IE" altLang="en-US" sz="2600"/>
              <a:t> Year</a:t>
            </a:r>
          </a:p>
          <a:p>
            <a:pPr lvl="1" eaLnBrk="1" hangingPunct="1"/>
            <a:r>
              <a:rPr lang="en-IE" altLang="en-US" sz="2600"/>
              <a:t>Skills, e.g. Art, Woodwork, Metalwork, etc.</a:t>
            </a:r>
          </a:p>
          <a:p>
            <a:pPr lvl="1" eaLnBrk="1" hangingPunct="1"/>
            <a:r>
              <a:rPr lang="en-IE" altLang="en-US" sz="2600"/>
              <a:t>Ground work covered for 3</a:t>
            </a:r>
            <a:r>
              <a:rPr lang="en-IE" altLang="en-US" sz="2600" baseline="30000"/>
              <a:t>rd</a:t>
            </a:r>
            <a:r>
              <a:rPr lang="en-IE" altLang="en-US" sz="2600"/>
              <a:t> Year JC Projects</a:t>
            </a:r>
          </a:p>
          <a:p>
            <a:pPr lvl="1" eaLnBrk="1" hangingPunct="1"/>
            <a:r>
              <a:rPr lang="en-US" altLang="en-US" sz="2600"/>
              <a:t>Attendance absolutely essential</a:t>
            </a:r>
            <a:endParaRPr lang="en-IE" altLang="en-US" sz="2600"/>
          </a:p>
          <a:p>
            <a:pPr lvl="1" eaLnBrk="1" hangingPunct="1"/>
            <a:r>
              <a:rPr lang="en-IE" altLang="en-US" sz="2600"/>
              <a:t>Students should be aiming for the highest level possible</a:t>
            </a:r>
          </a:p>
          <a:p>
            <a:pPr lvl="1" eaLnBrk="1" hangingPunct="1"/>
            <a:r>
              <a:rPr lang="en-IE" altLang="en-US" sz="2600"/>
              <a:t>Supervised Study – Ms. S. Connaughton</a:t>
            </a:r>
          </a:p>
          <a:p>
            <a:pPr eaLnBrk="1" hangingPunct="1"/>
            <a:endParaRPr lang="en-IE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DA9E8086-FFA7-48B7-9DF0-D56435E3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052F48-D836-4D68-BACF-CAB069989319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54050-F22C-4EF9-BC64-B004179E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Teaching and Learning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A398BE74-BDF1-476D-916A-1C7B794A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927600"/>
          </a:xfrm>
        </p:spPr>
        <p:txBody>
          <a:bodyPr/>
          <a:lstStyle/>
          <a:p>
            <a:pPr>
              <a:defRPr/>
            </a:pPr>
            <a:endParaRPr lang="en-US" altLang="en-US" sz="2400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Phased introduction of Junior Cycle</a:t>
            </a:r>
          </a:p>
          <a:p>
            <a:pPr>
              <a:defRPr/>
            </a:pPr>
            <a:r>
              <a:rPr lang="en-US" altLang="en-US" sz="2400" dirty="0"/>
              <a:t>Remaining subjects – old Junior Certificate syllabi</a:t>
            </a:r>
            <a:endParaRPr lang="en-IE" altLang="en-US" sz="2400" dirty="0"/>
          </a:p>
          <a:p>
            <a:pPr>
              <a:defRPr/>
            </a:pPr>
            <a:r>
              <a:rPr lang="en-IE" altLang="en-US" sz="2400" dirty="0"/>
              <a:t>All subject classes are mixed ability classes with the exception of English, </a:t>
            </a:r>
            <a:r>
              <a:rPr lang="en-IE" altLang="en-US" sz="2400" dirty="0" err="1"/>
              <a:t>Gaeilge</a:t>
            </a:r>
            <a:r>
              <a:rPr lang="en-IE" altLang="en-US" sz="2400" dirty="0"/>
              <a:t> and Maths.</a:t>
            </a:r>
            <a:endParaRPr lang="en-US" altLang="en-US" sz="2400" dirty="0"/>
          </a:p>
          <a:p>
            <a:pPr>
              <a:defRPr/>
            </a:pPr>
            <a:endParaRPr lang="en-IE" alt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59C91-1507-4FD3-90A2-12D9513A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Teaching and Learning</a:t>
            </a:r>
            <a:endParaRPr lang="en-IE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3CB2A57-14C7-4A0E-8B39-602A7830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CDB45E-77C1-49B2-8E1F-997CE2F2CCF7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A3171E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A3171E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A3171E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A3171E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A3171E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11875</TotalTime>
  <Words>1309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Concourse</vt:lpstr>
      <vt:lpstr>Holy Family Community School</vt:lpstr>
      <vt:lpstr>Pastoral Care Team</vt:lpstr>
      <vt:lpstr>Student Support Team</vt:lpstr>
      <vt:lpstr>Communication &amp; Support</vt:lpstr>
      <vt:lpstr>School Procedures</vt:lpstr>
      <vt:lpstr>PowerPoint Presentation</vt:lpstr>
      <vt:lpstr>Changes This Year 2020/21</vt:lpstr>
      <vt:lpstr>Teaching and Learning</vt:lpstr>
      <vt:lpstr>Teaching and Learning</vt:lpstr>
      <vt:lpstr>Junior Cycle Profile of Achievement</vt:lpstr>
      <vt:lpstr>Classroom Based Assessments</vt:lpstr>
      <vt:lpstr>Homework</vt:lpstr>
      <vt:lpstr>Homework       </vt:lpstr>
      <vt:lpstr>Personal Electronic Devices</vt:lpstr>
      <vt:lpstr>Personal Electronic Devices Contd…</vt:lpstr>
      <vt:lpstr>Student Conduct</vt:lpstr>
      <vt:lpstr>Student Conduct Contd…</vt:lpstr>
      <vt:lpstr>Awards                     </vt:lpstr>
      <vt:lpstr>Parking / Drop off &amp; Pick up</vt:lpstr>
      <vt:lpstr>Important Dates</vt:lpstr>
      <vt:lpstr>Parents’ Council</vt:lpstr>
      <vt:lpstr>And Finally….</vt:lpstr>
    </vt:vector>
  </TitlesOfParts>
  <Company>hfcs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Family Community School</dc:title>
  <dc:creator>c.morrin</dc:creator>
  <cp:lastModifiedBy>Matthew Munds</cp:lastModifiedBy>
  <cp:revision>177</cp:revision>
  <cp:lastPrinted>2019-09-02T08:54:28Z</cp:lastPrinted>
  <dcterms:created xsi:type="dcterms:W3CDTF">2009-09-07T11:19:58Z</dcterms:created>
  <dcterms:modified xsi:type="dcterms:W3CDTF">2020-10-06T13:02:01Z</dcterms:modified>
</cp:coreProperties>
</file>