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7" r:id="rId5"/>
    <p:sldId id="321" r:id="rId6"/>
    <p:sldId id="328" r:id="rId7"/>
    <p:sldId id="311" r:id="rId8"/>
    <p:sldId id="325" r:id="rId9"/>
    <p:sldId id="316" r:id="rId10"/>
    <p:sldId id="310" r:id="rId11"/>
    <p:sldId id="319" r:id="rId12"/>
    <p:sldId id="256" r:id="rId13"/>
    <p:sldId id="258" r:id="rId14"/>
    <p:sldId id="259" r:id="rId15"/>
    <p:sldId id="260" r:id="rId16"/>
    <p:sldId id="375" r:id="rId17"/>
    <p:sldId id="376" r:id="rId18"/>
    <p:sldId id="261" r:id="rId19"/>
    <p:sldId id="262" r:id="rId20"/>
    <p:sldId id="263" r:id="rId21"/>
    <p:sldId id="332" r:id="rId22"/>
    <p:sldId id="333" r:id="rId23"/>
    <p:sldId id="279" r:id="rId24"/>
    <p:sldId id="278" r:id="rId25"/>
    <p:sldId id="281" r:id="rId26"/>
    <p:sldId id="370" r:id="rId27"/>
    <p:sldId id="371" r:id="rId28"/>
    <p:sldId id="372" r:id="rId29"/>
    <p:sldId id="374" r:id="rId30"/>
    <p:sldId id="30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29482-9778-BCB1-B0FD-D1B392B3450F}" v="1384" dt="2020-09-24T13:41:01.156"/>
    <p1510:client id="{60348F18-7A14-41C0-BB31-5C7978569740}" v="1" dt="2020-09-23T22:48:18.014"/>
    <p1510:client id="{78F6D133-CF45-C76F-D573-1B4289F34F23}" v="440" dt="2020-09-29T15:41:36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46"/>
  </p:normalViewPr>
  <p:slideViewPr>
    <p:cSldViewPr snapToGrid="0" snapToObjects="1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1BDDD-92C0-5148-B8CD-62B24C22AFF8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1AAA9-431B-EB47-B9D4-990E1A1BE76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062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A1A7-1BC5-A241-906C-24EE8D41B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91A6B-34F0-914B-B3D9-C8CDF6BF5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1B51E-9B84-C24D-A89B-592A77BB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1074E-23D7-0847-9CC5-E05D76A8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BF540-8BDC-1841-87B2-3DCBF250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845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0F29-E098-144F-BEA2-ABDAADAC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E21A0-4EB5-AD46-8560-4642587C6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D83D7-AFD6-8147-B1A7-7B253B4F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A96A4-57B2-B844-A8F4-9F49AB9E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CCC04-2420-6645-BC4A-CD365596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380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CD600-9291-FE41-BFA8-046E9B20A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18E7A-EEEF-0A4E-89D7-04001FB52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CA893-AC8E-A14B-AAD2-EC38E1EF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C9AA1-7F53-914B-96C0-2D26BFB0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E15C8-DCAE-EA4C-90BC-E35E9831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087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C3C9-79E8-1244-A578-3A49B565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2FDA-AAA9-204C-95CD-23B739DB1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7F366-EF56-0A46-91E7-D4ABEB7B6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03218-9ADE-1F40-AE2D-57EBD9A7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ADCA0-194E-A64D-A4AA-9DCD3FFA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734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E221-9450-F148-BC33-55F9F49F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08BCC-C5CC-ED45-A8BE-56F954B53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009BF-72C4-BD4B-BC4D-11D2D671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B1C93-2D36-464C-9710-BDE47DF0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34DC0-2A05-DA4B-AB9F-5BF6D201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375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230F-11AE-C64E-847E-0DCEDD92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54454-E173-6D47-B3AB-157FBC365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9EDE8-A70A-3845-B1FA-94E07F1F6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77409-909F-CD44-8B6E-F919BE56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81438-12A1-554A-9420-9F83EEC4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937A2-12D6-8E4B-9F68-FADEF563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4157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344A-4AC1-5146-8BC8-3A4F3DA2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7AAD9-E9D6-D44C-9D5A-87821FF0B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6CFB0-9651-7344-BE80-477A21E3A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B73B8-ED9F-5F41-BFAC-2D6ECEE5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B2C27-920B-294A-B1DA-CA28F809F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A96F21-54EA-5845-AD84-FCD29600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0AE50B-1835-684C-9607-A6D95F7A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E79CF-649F-3F44-936B-AC5B43E7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955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6EED-64B7-F142-9B74-1743BA2F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C2F89-7B3C-F648-9CA4-C794D78C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D6FC3-161E-5C46-BF37-46EAEBC8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7E8ED-F7FB-5D4F-8FB9-8FDDC19C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6148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1DF5C-9809-2144-850E-0112399E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14511-24D6-5949-B9E6-841947C1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D6E0-81A4-F54A-A274-D8F7F9EF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494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30C8-C9B5-094C-8ACF-1E7083B8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455C-7F97-E34E-86EC-F440A0A72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4940C-07E3-8E42-84F2-1A6323A9E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CB5A9-6E28-D645-BF11-2D434DE6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DA69B-213A-EF49-98F6-060B4599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460AB-3B3F-1741-B0B1-14C52542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132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D04EE-6FEE-4948-B161-BA76A8F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0A5D4-9475-1B4B-B993-1DFDD7726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3DFF3-461C-D84F-BE8B-937A3A6FE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EF5E2-75A4-974B-8962-24A176A6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43E40-108F-4A41-9B9E-4289A651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31618-CE20-9442-B766-0EA68C2C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6171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5750AE-2A42-2A42-9590-4519C9D3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C77C4-9678-164A-B760-F46B9EE46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490DB-611E-5F4F-B8B0-02DE194ED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E734-04C4-444E-A86E-3B85E17439D0}" type="datetimeFigureOut">
              <a:rPr lang="en-IE" smtClean="0"/>
              <a:t>05/10/2020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5CFE8-4907-CE44-AE66-BE0329BAB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58C7A-1B97-074C-99D6-3A5B10A8E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ADFDC-046E-A54C-B2A1-4B37E60B5BA6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1268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.obrien@hfcs.i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fcs.ie" TargetMode="External"/><Relationship Id="rId2" Type="http://schemas.openxmlformats.org/officeDocument/2006/relationships/hyperlink" Target="mailto:attendance@hfcs.i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95F27-8838-4EFD-B93F-61358607D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dirty="0">
                <a:solidFill>
                  <a:srgbClr val="FFFFFF"/>
                </a:solidFill>
              </a:rPr>
              <a:t>Holy Family Community School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C72D6AAB-40A2-8B43-9A48-503177AF1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85000" lnSpcReduction="20000"/>
          </a:bodyPr>
          <a:lstStyle/>
          <a:p>
            <a:endParaRPr lang="en-IE" altLang="en-US" sz="1500" dirty="0">
              <a:solidFill>
                <a:srgbClr val="FFFFFF"/>
              </a:solidFill>
            </a:endParaRPr>
          </a:p>
          <a:p>
            <a:r>
              <a:rPr lang="en-IE" altLang="en-US" sz="3300" dirty="0">
                <a:solidFill>
                  <a:srgbClr val="FFFFFF"/>
                </a:solidFill>
              </a:rPr>
              <a:t>LCA Information 2020/2021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AB19865-D1A2-F140-8BDF-92E26361FB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D4759D5-FE33-B443-8527-42786816B74B}" type="slidenum">
              <a:rPr lang="en-US" altLang="en-US" sz="10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</a:t>
            </a:fld>
            <a:endParaRPr lang="en-US" alt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3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1F7DB48-D9B4-4192-BE55-EE3FC8F89D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3C2E475D-5F1D-42A3-A174-D6252D82D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3" r="1069"/>
          <a:stretch/>
        </p:blipFill>
        <p:spPr>
          <a:xfrm>
            <a:off x="3765634" y="27507"/>
            <a:ext cx="4487853" cy="64405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71CB69FA-1179-414A-99E8-E4ECE7871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9" r="2782" b="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8">
            <a:extLst>
              <a:ext uri="{FF2B5EF4-FFF2-40B4-BE49-F238E27FC236}">
                <a16:creationId xmlns:a16="http://schemas.microsoft.com/office/drawing/2014/main" id="{9DC4A94A-0F8A-4102-A26E-736CEDB1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GB" altLang="en-US"/>
              <a:t>Course Structure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334B952-E7A5-469D-8BFB-CA8E5E64F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en-GB" sz="2400" dirty="0"/>
              <a:t>2 Year Programme</a:t>
            </a:r>
            <a:endParaRPr lang="en-GB" sz="2400">
              <a:cs typeface="Calibri"/>
            </a:endParaRPr>
          </a:p>
          <a:p>
            <a:pPr>
              <a:defRPr/>
            </a:pPr>
            <a:r>
              <a:rPr lang="en-GB" sz="2400" dirty="0"/>
              <a:t>Divided into 4 half-year blocks called Sessions</a:t>
            </a:r>
            <a:endParaRPr lang="en-GB" sz="2400">
              <a:cs typeface="Calibri"/>
            </a:endParaRPr>
          </a:p>
          <a:p>
            <a:pPr>
              <a:defRPr/>
            </a:pPr>
            <a:r>
              <a:rPr lang="en-GB" sz="2400" dirty="0"/>
              <a:t> Key assignments must be completed during each session</a:t>
            </a:r>
            <a:endParaRPr lang="en-GB" sz="2400">
              <a:cs typeface="Calibri"/>
            </a:endParaRPr>
          </a:p>
          <a:p>
            <a:pPr>
              <a:defRPr/>
            </a:pPr>
            <a:r>
              <a:rPr lang="en-GB" sz="2400" dirty="0"/>
              <a:t>Based on continuous assessment- marked over the two years</a:t>
            </a:r>
            <a:endParaRPr lang="en-GB" sz="2400">
              <a:cs typeface="Calibri"/>
            </a:endParaRPr>
          </a:p>
          <a:p>
            <a:pPr>
              <a:defRPr/>
            </a:pPr>
            <a:r>
              <a:rPr lang="en-GB" sz="2400" b="1" dirty="0">
                <a:solidFill>
                  <a:schemeClr val="accent1"/>
                </a:solidFill>
              </a:rPr>
              <a:t>90% attendance is a major part of this course</a:t>
            </a:r>
            <a:endParaRPr lang="en-GB" sz="2400" b="1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  <a:defRPr/>
            </a:pPr>
            <a:endParaRPr lang="en-GB" sz="2000"/>
          </a:p>
          <a:p>
            <a:pPr marL="0" indent="0">
              <a:buNone/>
              <a:defRPr/>
            </a:pPr>
            <a:endParaRPr lang="en-GB" sz="2000"/>
          </a:p>
        </p:txBody>
      </p:sp>
      <p:pic>
        <p:nvPicPr>
          <p:cNvPr id="5124" name="Picture 3" descr="C:\Users\Nuala\AppData\Local\Microsoft\Windows\Temporary Internet Files\Content.IE5\WURXCHGX\MP900402265[1].jpg">
            <a:extLst>
              <a:ext uri="{FF2B5EF4-FFF2-40B4-BE49-F238E27FC236}">
                <a16:creationId xmlns:a16="http://schemas.microsoft.com/office/drawing/2014/main" id="{4EBF2F99-EFB7-45D8-886C-C6FD76899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2" r="-1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B6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0E440-30EF-4646-8E7B-AA4D2EA6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HFCS' LCA Curriculum 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2804C35-C81E-4CFA-8F9C-E34F26304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0C34E-0BE6-42AB-8E41-14B46B309403}"/>
              </a:ext>
            </a:extLst>
          </p:cNvPr>
          <p:cNvSpPr txBox="1"/>
          <p:nvPr/>
        </p:nvSpPr>
        <p:spPr>
          <a:xfrm>
            <a:off x="1008184" y="1459907"/>
            <a:ext cx="10175630" cy="76790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9FD2B4F9-D40D-40A4-9CB0-1D66F706A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762191"/>
              </p:ext>
            </p:extLst>
          </p:nvPr>
        </p:nvGraphicFramePr>
        <p:xfrm>
          <a:off x="4662102" y="1139194"/>
          <a:ext cx="6903723" cy="445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524">
                  <a:extLst>
                    <a:ext uri="{9D8B030D-6E8A-4147-A177-3AD203B41FA5}">
                      <a16:colId xmlns:a16="http://schemas.microsoft.com/office/drawing/2014/main" val="1229889223"/>
                    </a:ext>
                  </a:extLst>
                </a:gridCol>
                <a:gridCol w="5214199">
                  <a:extLst>
                    <a:ext uri="{9D8B030D-6E8A-4147-A177-3AD203B41FA5}">
                      <a16:colId xmlns:a16="http://schemas.microsoft.com/office/drawing/2014/main" val="1239579482"/>
                    </a:ext>
                  </a:extLst>
                </a:gridCol>
              </a:tblGrid>
              <a:tr h="7266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>
                          <a:effectLst/>
                        </a:rPr>
                        <a:t>Vocational Preparation </a:t>
                      </a:r>
                      <a:endParaRPr lang="en-US" sz="2000" b="0" i="0">
                        <a:effectLst/>
                      </a:endParaRPr>
                    </a:p>
                  </a:txBody>
                  <a:tcPr marL="75791" marR="75791" marT="37895" marB="37895"/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+mj-lt"/>
                        <a:buAutoNum type="arabicPeriod"/>
                      </a:pPr>
                      <a:r>
                        <a:rPr lang="en-US" sz="2000">
                          <a:effectLst/>
                        </a:rPr>
                        <a:t>Vocational Preparation &amp; Guidance </a:t>
                      </a:r>
                    </a:p>
                    <a:p>
                      <a:pPr marL="342900" lvl="0" indent="-342900" algn="l" rtl="0" fontAlgn="base">
                        <a:buFont typeface="+mj-lt"/>
                        <a:buAutoNum type="arabicPeriod" startAt="2"/>
                      </a:pPr>
                      <a:r>
                        <a:rPr lang="en-US" sz="2000">
                          <a:effectLst/>
                        </a:rPr>
                        <a:t>English &amp; Communications </a:t>
                      </a:r>
                      <a:endParaRPr lang="en-US" sz="2000" b="0" i="0">
                        <a:effectLst/>
                        <a:latin typeface="Calibri"/>
                      </a:endParaRPr>
                    </a:p>
                  </a:txBody>
                  <a:tcPr marL="75791" marR="75791" marT="37895" marB="37895"/>
                </a:tc>
                <a:extLst>
                  <a:ext uri="{0D108BD9-81ED-4DB2-BD59-A6C34878D82A}">
                    <a16:rowId xmlns:a16="http://schemas.microsoft.com/office/drawing/2014/main" val="2890882672"/>
                  </a:ext>
                </a:extLst>
              </a:tr>
              <a:tr h="134661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>
                          <a:effectLst/>
                        </a:rPr>
                        <a:t>Vocational Education </a:t>
                      </a:r>
                      <a:endParaRPr lang="en-US" sz="2000" b="0" i="0">
                        <a:effectLst/>
                      </a:endParaRPr>
                    </a:p>
                  </a:txBody>
                  <a:tcPr marL="75791" marR="75791" marT="37895" marB="37895"/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+mj-lt"/>
                        <a:buAutoNum type="arabicPeriod"/>
                      </a:pPr>
                      <a:r>
                        <a:rPr lang="en-US" sz="2000">
                          <a:effectLst/>
                        </a:rPr>
                        <a:t>Mathematical Applications </a:t>
                      </a:r>
                    </a:p>
                    <a:p>
                      <a:pPr marL="342900" lvl="0" indent="-342900" algn="l" rtl="0" fontAlgn="base">
                        <a:buFont typeface="+mj-lt"/>
                        <a:buAutoNum type="arabicPeriod" startAt="2"/>
                      </a:pPr>
                      <a:r>
                        <a:rPr lang="en-US" sz="2000">
                          <a:effectLst/>
                        </a:rPr>
                        <a:t>Vocational Specialisms* (Hotel, Catering and Tourism &amp; ICT) </a:t>
                      </a:r>
                    </a:p>
                    <a:p>
                      <a:pPr algn="l" rtl="0" fontAlgn="base"/>
                      <a:r>
                        <a:rPr lang="en-US" sz="2000">
                          <a:effectLst/>
                        </a:rPr>
                        <a:t>3. Information Communication Technology </a:t>
                      </a:r>
                      <a:endParaRPr lang="en-US" sz="2000" b="0" i="0">
                        <a:effectLst/>
                      </a:endParaRPr>
                    </a:p>
                  </a:txBody>
                  <a:tcPr marL="75791" marR="75791" marT="37895" marB="37895"/>
                </a:tc>
                <a:extLst>
                  <a:ext uri="{0D108BD9-81ED-4DB2-BD59-A6C34878D82A}">
                    <a16:rowId xmlns:a16="http://schemas.microsoft.com/office/drawing/2014/main" val="132295153"/>
                  </a:ext>
                </a:extLst>
              </a:tr>
              <a:tr h="165656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>
                          <a:effectLst/>
                        </a:rPr>
                        <a:t>General Education </a:t>
                      </a:r>
                      <a:endParaRPr lang="en-US" sz="2000" b="0" i="0">
                        <a:effectLst/>
                      </a:endParaRPr>
                    </a:p>
                  </a:txBody>
                  <a:tcPr marL="75791" marR="75791" marT="37895" marB="37895"/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+mj-lt"/>
                        <a:buAutoNum type="arabicPeriod"/>
                      </a:pPr>
                      <a:r>
                        <a:rPr lang="en-US" sz="2000">
                          <a:effectLst/>
                        </a:rPr>
                        <a:t>Arts Education (Visual Arts) </a:t>
                      </a:r>
                    </a:p>
                    <a:p>
                      <a:pPr marL="342900" lvl="0" indent="-342900" algn="l" rtl="0" fontAlgn="base">
                        <a:buFont typeface="+mj-lt"/>
                        <a:buAutoNum type="arabicPeriod" startAt="2"/>
                      </a:pPr>
                      <a:r>
                        <a:rPr lang="en-US" sz="2000">
                          <a:effectLst/>
                        </a:rPr>
                        <a:t>Social Education (Social Health) </a:t>
                      </a:r>
                    </a:p>
                    <a:p>
                      <a:pPr marL="342900" lvl="0" indent="-342900" algn="l" rtl="0" fontAlgn="base">
                        <a:buFont typeface="+mj-lt"/>
                        <a:buAutoNum type="arabicPeriod" startAt="3"/>
                      </a:pPr>
                      <a:r>
                        <a:rPr lang="en-US" sz="2000">
                          <a:effectLst/>
                        </a:rPr>
                        <a:t>Languages (</a:t>
                      </a:r>
                      <a:r>
                        <a:rPr lang="en-US" sz="2000" err="1">
                          <a:effectLst/>
                        </a:rPr>
                        <a:t>Gaeilge</a:t>
                      </a:r>
                      <a:r>
                        <a:rPr lang="en-US" sz="2000">
                          <a:effectLst/>
                        </a:rPr>
                        <a:t> and French) </a:t>
                      </a:r>
                    </a:p>
                    <a:p>
                      <a:pPr marL="342900" lvl="0" indent="-342900" algn="l" rtl="0" fontAlgn="base">
                        <a:buFont typeface="+mj-lt"/>
                        <a:buAutoNum type="arabicPeriod" startAt="4"/>
                      </a:pPr>
                      <a:r>
                        <a:rPr lang="en-US" sz="2000">
                          <a:effectLst/>
                        </a:rPr>
                        <a:t>Leisure &amp; Recreation (including Physical Education) </a:t>
                      </a:r>
                      <a:endParaRPr lang="en-US" sz="2000" b="0" i="0">
                        <a:effectLst/>
                        <a:latin typeface="Calibri"/>
                      </a:endParaRPr>
                    </a:p>
                  </a:txBody>
                  <a:tcPr marL="75791" marR="75791" marT="37895" marB="37895"/>
                </a:tc>
                <a:extLst>
                  <a:ext uri="{0D108BD9-81ED-4DB2-BD59-A6C34878D82A}">
                    <a16:rowId xmlns:a16="http://schemas.microsoft.com/office/drawing/2014/main" val="4105368006"/>
                  </a:ext>
                </a:extLst>
              </a:tr>
              <a:tr h="7266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>
                          <a:effectLst/>
                        </a:rPr>
                        <a:t>Elective Courses </a:t>
                      </a:r>
                      <a:endParaRPr lang="en-US" sz="2000" b="0" i="0">
                        <a:effectLst/>
                      </a:endParaRPr>
                    </a:p>
                  </a:txBody>
                  <a:tcPr marL="75791" marR="75791" marT="37895" marB="37895"/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buFont typeface="+mj-lt"/>
                        <a:buAutoNum type="arabicPeriod"/>
                      </a:pPr>
                      <a:r>
                        <a:rPr lang="en-US" sz="2000">
                          <a:effectLst/>
                        </a:rPr>
                        <a:t>Religious Education  </a:t>
                      </a:r>
                      <a:endParaRPr lang="en-US" sz="2000" b="0" i="0">
                        <a:effectLst/>
                        <a:latin typeface="Calibri"/>
                      </a:endParaRPr>
                    </a:p>
                  </a:txBody>
                  <a:tcPr marL="75791" marR="75791" marT="37895" marB="37895"/>
                </a:tc>
                <a:extLst>
                  <a:ext uri="{0D108BD9-81ED-4DB2-BD59-A6C34878D82A}">
                    <a16:rowId xmlns:a16="http://schemas.microsoft.com/office/drawing/2014/main" val="2786957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765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3B3B3-C0B4-4CCF-A272-32AF84F0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2C2C2C"/>
                </a:solidFill>
              </a:rPr>
              <a:t>LCA Assessment Breakdown 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F7F48581-B628-4420-A69F-954E8D81B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124" b="-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560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137">
            <a:extLst>
              <a:ext uri="{FF2B5EF4-FFF2-40B4-BE49-F238E27FC236}">
                <a16:creationId xmlns:a16="http://schemas.microsoft.com/office/drawing/2014/main" id="{71F6FCE1-8678-40F4-9644-79CD53330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70F8E266-1822-4881-8507-1533E79A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864" y="98405"/>
            <a:ext cx="5001569" cy="1544062"/>
          </a:xfrm>
        </p:spPr>
        <p:txBody>
          <a:bodyPr>
            <a:normAutofit/>
          </a:bodyPr>
          <a:lstStyle/>
          <a:p>
            <a:r>
              <a:rPr lang="en-GB" altLang="en-US" sz="4000" b="1" dirty="0">
                <a:solidFill>
                  <a:schemeClr val="accent1"/>
                </a:solidFill>
              </a:rPr>
              <a:t> </a:t>
            </a:r>
            <a:r>
              <a:rPr lang="en-GB" altLang="en-US" sz="4000" b="1" u="sng" dirty="0">
                <a:solidFill>
                  <a:schemeClr val="accent1"/>
                </a:solidFill>
              </a:rPr>
              <a:t>Student Tasks</a:t>
            </a:r>
            <a:r>
              <a:rPr lang="en-GB" altLang="en-US" sz="4000" dirty="0">
                <a:cs typeface="Calibri Light"/>
              </a:rPr>
              <a:t/>
            </a:r>
            <a:br>
              <a:rPr lang="en-GB" altLang="en-US" sz="4000" dirty="0">
                <a:cs typeface="Calibri Light"/>
              </a:rPr>
            </a:br>
            <a:endParaRPr lang="en-GB" altLang="en-US" sz="4000" dirty="0">
              <a:cs typeface="Calibri Light"/>
            </a:endParaRPr>
          </a:p>
        </p:txBody>
      </p:sp>
      <p:pic>
        <p:nvPicPr>
          <p:cNvPr id="6148" name="Picture 3" descr="C:\Users\Nuala\AppData\Local\Microsoft\Windows\Temporary Internet Files\Content.IE5\ZFIFOO5T\MC900048382[1].wmf">
            <a:extLst>
              <a:ext uri="{FF2B5EF4-FFF2-40B4-BE49-F238E27FC236}">
                <a16:creationId xmlns:a16="http://schemas.microsoft.com/office/drawing/2014/main" id="{545F52CB-F162-4F12-ADB1-8FE5F531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965" y="4051238"/>
            <a:ext cx="2727491" cy="26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Users\Nuala\AppData\Local\Microsoft\Windows\Temporary Internet Files\Content.IE5\YQR73WX6\MC900231635[1].wmf">
            <a:extLst>
              <a:ext uri="{FF2B5EF4-FFF2-40B4-BE49-F238E27FC236}">
                <a16:creationId xmlns:a16="http://schemas.microsoft.com/office/drawing/2014/main" id="{1467B761-F40F-44DA-A172-78330EFAC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72" y="621788"/>
            <a:ext cx="2805787" cy="199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C9732-AFF5-4965-9527-F712615E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865" y="1747514"/>
            <a:ext cx="5150251" cy="439227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endParaRPr lang="en-GB" sz="2000" dirty="0">
              <a:cs typeface="Calibri"/>
            </a:endParaRPr>
          </a:p>
          <a:p>
            <a:pPr>
              <a:defRPr/>
            </a:pPr>
            <a:endParaRPr lang="en-GB" sz="2000"/>
          </a:p>
          <a:p>
            <a:pPr marL="0" indent="0">
              <a:buNone/>
              <a:defRPr/>
            </a:pPr>
            <a:endParaRPr lang="en-GB" sz="2000" dirty="0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E314A4-78E3-4E04-9E9B-21DA58C58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71796"/>
              </p:ext>
            </p:extLst>
          </p:nvPr>
        </p:nvGraphicFramePr>
        <p:xfrm>
          <a:off x="4107365" y="1747024"/>
          <a:ext cx="7170993" cy="47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446">
                  <a:extLst>
                    <a:ext uri="{9D8B030D-6E8A-4147-A177-3AD203B41FA5}">
                      <a16:colId xmlns:a16="http://schemas.microsoft.com/office/drawing/2014/main" val="1671770092"/>
                    </a:ext>
                  </a:extLst>
                </a:gridCol>
                <a:gridCol w="646304">
                  <a:extLst>
                    <a:ext uri="{9D8B030D-6E8A-4147-A177-3AD203B41FA5}">
                      <a16:colId xmlns:a16="http://schemas.microsoft.com/office/drawing/2014/main" val="2967108833"/>
                    </a:ext>
                  </a:extLst>
                </a:gridCol>
                <a:gridCol w="372403">
                  <a:extLst>
                    <a:ext uri="{9D8B030D-6E8A-4147-A177-3AD203B41FA5}">
                      <a16:colId xmlns:a16="http://schemas.microsoft.com/office/drawing/2014/main" val="1215640412"/>
                    </a:ext>
                  </a:extLst>
                </a:gridCol>
                <a:gridCol w="1612829">
                  <a:extLst>
                    <a:ext uri="{9D8B030D-6E8A-4147-A177-3AD203B41FA5}">
                      <a16:colId xmlns:a16="http://schemas.microsoft.com/office/drawing/2014/main" val="3216553853"/>
                    </a:ext>
                  </a:extLst>
                </a:gridCol>
                <a:gridCol w="837011">
                  <a:extLst>
                    <a:ext uri="{9D8B030D-6E8A-4147-A177-3AD203B41FA5}">
                      <a16:colId xmlns:a16="http://schemas.microsoft.com/office/drawing/2014/main" val="3339752488"/>
                    </a:ext>
                  </a:extLst>
                </a:gridCol>
              </a:tblGrid>
              <a:tr h="885128">
                <a:tc>
                  <a:txBody>
                    <a:bodyPr/>
                    <a:lstStyle/>
                    <a:p>
                      <a:pPr algn="ctr" rtl="0" fontAlgn="base"/>
                      <a:endParaRPr lang="en-US" sz="1100" dirty="0">
                        <a:effectLst/>
                      </a:endParaRPr>
                    </a:p>
                    <a:p>
                      <a:pPr algn="l" rtl="0" fontAlgn="base"/>
                      <a:endParaRPr lang="en-US" sz="120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Tasks </a:t>
                      </a:r>
                    </a:p>
                    <a:p>
                      <a:pPr algn="l" rtl="0" fontAlgn="base"/>
                      <a:endParaRPr lang="en-US" sz="1200" b="0" i="0" dirty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Credit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%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Completed in session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Assessed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extLst>
                  <a:ext uri="{0D108BD9-81ED-4DB2-BD59-A6C34878D82A}">
                    <a16:rowId xmlns:a16="http://schemas.microsoft.com/office/drawing/2014/main" val="225072274"/>
                  </a:ext>
                </a:extLst>
              </a:tr>
              <a:tr h="65670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1.General Education </a:t>
                      </a:r>
                    </a:p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Originating in Arts Education, Leisure &amp; Rec., Language or Social Education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10 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5 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1 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Jan/Year 1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extLst>
                  <a:ext uri="{0D108BD9-81ED-4DB2-BD59-A6C34878D82A}">
                    <a16:rowId xmlns:a16="http://schemas.microsoft.com/office/drawing/2014/main" val="2595714458"/>
                  </a:ext>
                </a:extLst>
              </a:tr>
              <a:tr h="65670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2. Vocational Preparation </a:t>
                      </a:r>
                    </a:p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Originating in either Vocational Preparation &amp; Guidance or English &amp; Communication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10 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5 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2 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May/Year 1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extLst>
                  <a:ext uri="{0D108BD9-81ED-4DB2-BD59-A6C34878D82A}">
                    <a16:rowId xmlns:a16="http://schemas.microsoft.com/office/drawing/2014/main" val="3396331677"/>
                  </a:ext>
                </a:extLst>
              </a:tr>
              <a:tr h="4663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3. Vocational Education - 1</a:t>
                      </a:r>
                      <a:r>
                        <a:rPr lang="en-US" sz="1000" dirty="0">
                          <a:effectLst/>
                        </a:rPr>
                        <a:t>st </a:t>
                      </a:r>
                      <a:r>
                        <a:rPr lang="en-US" sz="1100" dirty="0">
                          <a:effectLst/>
                        </a:rPr>
                        <a:t>specialism </a:t>
                      </a:r>
                    </a:p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Originating in one Vocational Specialism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10 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5 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2 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May/Year 1 </a:t>
                      </a:r>
                      <a:endParaRPr lang="en-US" sz="1100" b="0" i="0" dirty="0">
                        <a:effectLst/>
                      </a:endParaRPr>
                    </a:p>
                  </a:txBody>
                  <a:tcPr marL="46646" marR="46646" marT="23323" marB="23323"/>
                </a:tc>
                <a:extLst>
                  <a:ext uri="{0D108BD9-81ED-4DB2-BD59-A6C34878D82A}">
                    <a16:rowId xmlns:a16="http://schemas.microsoft.com/office/drawing/2014/main" val="1944993286"/>
                  </a:ext>
                </a:extLst>
              </a:tr>
              <a:tr h="4663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4. Vocational Education - 2</a:t>
                      </a:r>
                      <a:r>
                        <a:rPr lang="en-US" sz="1000" dirty="0">
                          <a:effectLst/>
                        </a:rPr>
                        <a:t>nd </a:t>
                      </a:r>
                      <a:r>
                        <a:rPr lang="en-US" sz="1100" dirty="0">
                          <a:effectLst/>
                        </a:rPr>
                        <a:t>specialism </a:t>
                      </a:r>
                    </a:p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Originating in the second Vocational Specialism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10 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5 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3 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Jan/Year 2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extLst>
                  <a:ext uri="{0D108BD9-81ED-4DB2-BD59-A6C34878D82A}">
                    <a16:rowId xmlns:a16="http://schemas.microsoft.com/office/drawing/2014/main" val="134164676"/>
                  </a:ext>
                </a:extLst>
              </a:tr>
              <a:tr h="4663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5. Contemporary Issues </a:t>
                      </a:r>
                    </a:p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Anchored in Social Education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10 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5 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3 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Jan/Year 2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extLst>
                  <a:ext uri="{0D108BD9-81ED-4DB2-BD59-A6C34878D82A}">
                    <a16:rowId xmlns:a16="http://schemas.microsoft.com/office/drawing/2014/main" val="3585211903"/>
                  </a:ext>
                </a:extLst>
              </a:tr>
              <a:tr h="46635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6. Practical Achievement </a:t>
                      </a:r>
                    </a:p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Generally out of school/</a:t>
                      </a:r>
                      <a:r>
                        <a:rPr lang="en-US" sz="1100" dirty="0" err="1">
                          <a:effectLst/>
                        </a:rPr>
                        <a:t>centre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10 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5 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3 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Jan/Year 2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extLst>
                  <a:ext uri="{0D108BD9-81ED-4DB2-BD59-A6C34878D82A}">
                    <a16:rowId xmlns:a16="http://schemas.microsoft.com/office/drawing/2014/main" val="3492349375"/>
                  </a:ext>
                </a:extLst>
              </a:tr>
              <a:tr h="65670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7. Personal Reflection </a:t>
                      </a:r>
                    </a:p>
                    <a:p>
                      <a:pPr algn="l" rtl="0" fontAlgn="base"/>
                      <a:r>
                        <a:rPr lang="en-US" sz="1100" dirty="0">
                          <a:effectLst/>
                        </a:rPr>
                        <a:t>Statement 1 from year one will be stored and returned to SEC when statement two is complete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10 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5 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on-going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dirty="0">
                          <a:effectLst/>
                        </a:rPr>
                        <a:t>May/Year 2 </a:t>
                      </a:r>
                      <a:endParaRPr lang="en-US" sz="1100" b="0" i="0">
                        <a:effectLst/>
                      </a:endParaRPr>
                    </a:p>
                  </a:txBody>
                  <a:tcPr marL="46646" marR="46646" marT="23323" marB="23323"/>
                </a:tc>
                <a:extLst>
                  <a:ext uri="{0D108BD9-81ED-4DB2-BD59-A6C34878D82A}">
                    <a16:rowId xmlns:a16="http://schemas.microsoft.com/office/drawing/2014/main" val="21480075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6E02D19-FBCC-4659-81A0-F87F4544FA00}"/>
              </a:ext>
            </a:extLst>
          </p:cNvPr>
          <p:cNvSpPr txBox="1"/>
          <p:nvPr/>
        </p:nvSpPr>
        <p:spPr>
          <a:xfrm>
            <a:off x="4271170" y="1063928"/>
            <a:ext cx="68611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There are 7 Student Tasks (projects) to complete over the 2 years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42986B33-5DFA-4EF2-B35D-DBF26102D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/>
              <a:t>Subjects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398C4-28A6-4348-B7CE-4B0F0131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GB" sz="2000" b="1" dirty="0"/>
              <a:t>Students must complete all of the following subjects in LCA: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GB" sz="2000" dirty="0"/>
              <a:t> English and Communications</a:t>
            </a:r>
            <a:endParaRPr lang="en-GB" sz="2000" dirty="0">
              <a:cs typeface="Calibri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GB" sz="2000" dirty="0"/>
              <a:t> Mathematical Applications</a:t>
            </a:r>
            <a:endParaRPr lang="en-GB" sz="2000" dirty="0">
              <a:cs typeface="Calibri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GB" sz="2000" dirty="0" err="1"/>
              <a:t>Gaeilge</a:t>
            </a:r>
            <a:r>
              <a:rPr lang="en-GB" sz="2000" dirty="0"/>
              <a:t> (Irish) is covered in 5</a:t>
            </a:r>
            <a:r>
              <a:rPr lang="en-GB" sz="2000" baseline="30000" dirty="0"/>
              <a:t>th</a:t>
            </a:r>
            <a:r>
              <a:rPr lang="en-GB" sz="2000" dirty="0"/>
              <a:t> year </a:t>
            </a:r>
            <a:endParaRPr lang="en-GB" sz="2000" dirty="0">
              <a:cs typeface="Calibri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GB" sz="2000" dirty="0"/>
              <a:t> French is covered in 6</a:t>
            </a:r>
            <a:r>
              <a:rPr lang="en-GB" sz="2000" baseline="30000" dirty="0"/>
              <a:t>th</a:t>
            </a:r>
            <a:r>
              <a:rPr lang="en-GB" sz="2000" dirty="0"/>
              <a:t> year</a:t>
            </a:r>
            <a:endParaRPr lang="en-GB" sz="2000" dirty="0">
              <a:cs typeface="Calibri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GB" sz="2000" dirty="0"/>
              <a:t>Vocational Preparation: Guidance, </a:t>
            </a:r>
            <a:r>
              <a:rPr lang="en-GB" sz="2000" dirty="0" err="1"/>
              <a:t>Jobsearch</a:t>
            </a:r>
            <a:r>
              <a:rPr lang="en-GB" sz="2000" dirty="0"/>
              <a:t>, Enterprise 1&amp; 2,  Work Experience 1, 2&amp;3 , Community Work, Work and Living</a:t>
            </a:r>
            <a:endParaRPr lang="en-GB" sz="2000" dirty="0">
              <a:cs typeface="Calibri"/>
            </a:endParaRPr>
          </a:p>
          <a:p>
            <a:pPr marL="0" indent="0">
              <a:buNone/>
              <a:defRPr/>
            </a:pPr>
            <a:endParaRPr lang="en-GB" sz="2000"/>
          </a:p>
        </p:txBody>
      </p:sp>
      <p:pic>
        <p:nvPicPr>
          <p:cNvPr id="7172" name="Picture 4" descr="C:\Users\Nuala\AppData\Local\Microsoft\Windows\Temporary Internet Files\Content.IE5\ZFIFOO5T\MC900089202[1].wmf">
            <a:extLst>
              <a:ext uri="{FF2B5EF4-FFF2-40B4-BE49-F238E27FC236}">
                <a16:creationId xmlns:a16="http://schemas.microsoft.com/office/drawing/2014/main" id="{40D4DF40-4438-4270-A220-22BFFF9ED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842" y="638175"/>
            <a:ext cx="2705648" cy="27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4" descr="C:\Users\Nuala\AppData\Local\Microsoft\Windows\Temporary Internet Files\Content.IE5\ZFIFOO5T\MC900237108[1].wmf">
            <a:extLst>
              <a:ext uri="{FF2B5EF4-FFF2-40B4-BE49-F238E27FC236}">
                <a16:creationId xmlns:a16="http://schemas.microsoft.com/office/drawing/2014/main" id="{69CA4D14-EC2C-4D5D-BB75-02FF53C9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9" y="4053410"/>
            <a:ext cx="2709334" cy="16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Users\Nuala\AppData\Local\Microsoft\Windows\Temporary Internet Files\Content.IE5\YQR73WX6\MP900341481[1].jpg">
            <a:extLst>
              <a:ext uri="{FF2B5EF4-FFF2-40B4-BE49-F238E27FC236}">
                <a16:creationId xmlns:a16="http://schemas.microsoft.com/office/drawing/2014/main" id="{272D4BF1-A178-4E92-AEF1-54051F280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7075" y="2839751"/>
            <a:ext cx="2408302" cy="338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425D4AB-CD98-4DD6-9398-3C8961DE0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69" y="0"/>
            <a:ext cx="7552931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7818316-E7CB-4E73-AF79-E9CAB873E7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Title 1">
            <a:extLst>
              <a:ext uri="{FF2B5EF4-FFF2-40B4-BE49-F238E27FC236}">
                <a16:creationId xmlns:a16="http://schemas.microsoft.com/office/drawing/2014/main" id="{B1D7CABD-760F-4B32-A4AB-029D0DD1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67" y="802955"/>
            <a:ext cx="4133690" cy="1454051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>
                <a:solidFill>
                  <a:srgbClr val="000000"/>
                </a:solidFill>
              </a:rPr>
              <a:t>Subjects 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8B47C9F-A960-4902-8507-38F18DD3D0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695" y="511733"/>
            <a:ext cx="1857636" cy="185763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7" name="Picture 2" descr="C:\Users\Nuala\AppData\Local\Microsoft\Windows\Temporary Internet Files\Content.IE5\4W45N4YT\MC900089184[1].wmf">
            <a:extLst>
              <a:ext uri="{FF2B5EF4-FFF2-40B4-BE49-F238E27FC236}">
                <a16:creationId xmlns:a16="http://schemas.microsoft.com/office/drawing/2014/main" id="{0D25F5A7-3A1F-48CD-B43A-447AC5351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6145" y="871183"/>
            <a:ext cx="1138736" cy="11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68530-9B7D-4932-AA76-A79D7D73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68" y="2421682"/>
            <a:ext cx="4133360" cy="3639289"/>
          </a:xfrm>
        </p:spPr>
        <p:txBody>
          <a:bodyPr rtlCol="0" anchor="ctr">
            <a:norm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rgbClr val="000000"/>
                </a:solidFill>
              </a:rPr>
              <a:t>Hotel Catering and Tourism (Specialism)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rgbClr val="000000"/>
                </a:solidFill>
              </a:rPr>
              <a:t>Arts- Visual Art</a:t>
            </a:r>
            <a:endParaRPr lang="en-GB" sz="2000" dirty="0">
              <a:solidFill>
                <a:srgbClr val="000000"/>
              </a:solidFill>
              <a:cs typeface="Calibri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rgbClr val="000000"/>
                </a:solidFill>
              </a:rPr>
              <a:t>Introduction to Communication and Technology (ICT) in 5</a:t>
            </a:r>
            <a:r>
              <a:rPr lang="en-GB" sz="2000" baseline="30000" dirty="0">
                <a:solidFill>
                  <a:srgbClr val="000000"/>
                </a:solidFill>
              </a:rPr>
              <a:t>th</a:t>
            </a:r>
            <a:r>
              <a:rPr lang="en-GB" sz="2000" dirty="0">
                <a:solidFill>
                  <a:srgbClr val="000000"/>
                </a:solidFill>
              </a:rPr>
              <a:t> Year</a:t>
            </a:r>
            <a:endParaRPr lang="en-GB" sz="2000" dirty="0">
              <a:solidFill>
                <a:srgbClr val="000000"/>
              </a:solidFill>
              <a:cs typeface="Calibri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rgbClr val="000000"/>
                </a:solidFill>
              </a:rPr>
              <a:t> Religious Education (Elective)</a:t>
            </a:r>
            <a:endParaRPr lang="en-GB" sz="2000" dirty="0">
              <a:solidFill>
                <a:srgbClr val="000000"/>
              </a:solidFill>
              <a:cs typeface="Calibri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rgbClr val="000000"/>
                </a:solidFill>
              </a:rPr>
              <a:t> Information and Technology (Specialism)</a:t>
            </a:r>
            <a:endParaRPr lang="en-GB" sz="2000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rgbClr val="000000"/>
                </a:solidFill>
              </a:rPr>
              <a:t>Social Education                                  </a:t>
            </a:r>
            <a:endParaRPr lang="en-GB" sz="2000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rgbClr val="000000"/>
                </a:solidFill>
              </a:rPr>
              <a:t>Leisure and Recreation</a:t>
            </a:r>
            <a:endParaRPr lang="en-GB" sz="2000" dirty="0">
              <a:solidFill>
                <a:srgbClr val="000000"/>
              </a:solidFill>
              <a:cs typeface="Calibri" panose="020F0502020204030204"/>
            </a:endParaRPr>
          </a:p>
          <a:p>
            <a:pPr>
              <a:buFont typeface="Wingdings" pitchFamily="2" charset="2"/>
              <a:buChar char="q"/>
              <a:defRPr/>
            </a:pP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4E15E95-445D-4A45-BC1E-8468CE170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677" y="2933578"/>
            <a:ext cx="2737876" cy="273787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75">
            <a:extLst>
              <a:ext uri="{FF2B5EF4-FFF2-40B4-BE49-F238E27FC236}">
                <a16:creationId xmlns:a16="http://schemas.microsoft.com/office/drawing/2014/main" id="{133B9781-B73C-44F8-97CB-D1807A63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996" y="-26552"/>
            <a:ext cx="4082004" cy="3428999"/>
          </a:xfrm>
          <a:custGeom>
            <a:avLst/>
            <a:gdLst>
              <a:gd name="connsiteX0" fmla="*/ 350681 w 4082004"/>
              <a:gd name="connsiteY0" fmla="*/ 0 h 3428999"/>
              <a:gd name="connsiteX1" fmla="*/ 4082004 w 4082004"/>
              <a:gd name="connsiteY1" fmla="*/ 0 h 3428999"/>
              <a:gd name="connsiteX2" fmla="*/ 4082004 w 4082004"/>
              <a:gd name="connsiteY2" fmla="*/ 2444823 h 3428999"/>
              <a:gd name="connsiteX3" fmla="*/ 4081788 w 4082004"/>
              <a:gd name="connsiteY3" fmla="*/ 2445178 h 3428999"/>
              <a:gd name="connsiteX4" fmla="*/ 2231442 w 4082004"/>
              <a:gd name="connsiteY4" fmla="*/ 3428999 h 3428999"/>
              <a:gd name="connsiteX5" fmla="*/ 0 w 4082004"/>
              <a:gd name="connsiteY5" fmla="*/ 1197557 h 3428999"/>
              <a:gd name="connsiteX6" fmla="*/ 269323 w 4082004"/>
              <a:gd name="connsiteY6" fmla="*/ 13392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2004" h="3428999">
                <a:moveTo>
                  <a:pt x="350681" y="0"/>
                </a:moveTo>
                <a:lnTo>
                  <a:pt x="4082004" y="0"/>
                </a:lnTo>
                <a:lnTo>
                  <a:pt x="4082004" y="2444823"/>
                </a:lnTo>
                <a:lnTo>
                  <a:pt x="4081788" y="2445178"/>
                </a:lnTo>
                <a:cubicBezTo>
                  <a:pt x="3680782" y="3038745"/>
                  <a:pt x="3001686" y="3428999"/>
                  <a:pt x="2231442" y="3428999"/>
                </a:cubicBezTo>
                <a:cubicBezTo>
                  <a:pt x="999051" y="3428999"/>
                  <a:pt x="0" y="2429948"/>
                  <a:pt x="0" y="1197557"/>
                </a:cubicBezTo>
                <a:cubicBezTo>
                  <a:pt x="0" y="812435"/>
                  <a:pt x="97564" y="450100"/>
                  <a:pt x="269323" y="13392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8" name="Picture 3" descr="C:\Users\Nuala\AppData\Local\Microsoft\Windows\Temporary Internet Files\Content.IE5\YQR73WX6\MC900089176[1].wmf">
            <a:extLst>
              <a:ext uri="{FF2B5EF4-FFF2-40B4-BE49-F238E27FC236}">
                <a16:creationId xmlns:a16="http://schemas.microsoft.com/office/drawing/2014/main" id="{6E5372E3-81E3-4C37-98F2-635669402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4788" y="211666"/>
            <a:ext cx="2319387" cy="23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C:\Users\Nuala\AppData\Local\Microsoft\Windows\Temporary Internet Files\Content.IE5\WURXCHGX\MC900089214[1].wmf">
            <a:extLst>
              <a:ext uri="{FF2B5EF4-FFF2-40B4-BE49-F238E27FC236}">
                <a16:creationId xmlns:a16="http://schemas.microsoft.com/office/drawing/2014/main" id="{D5018A6B-DC9F-43E4-B0D2-4A8D09E66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079" y="3434981"/>
            <a:ext cx="1735071" cy="173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Freeform 79">
            <a:extLst>
              <a:ext uri="{FF2B5EF4-FFF2-40B4-BE49-F238E27FC236}">
                <a16:creationId xmlns:a16="http://schemas.microsoft.com/office/drawing/2014/main" id="{1FCEDCAD-7B1A-4AE2-818E-D93A48758C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3618" y="4326947"/>
            <a:ext cx="3068382" cy="2540529"/>
          </a:xfrm>
          <a:custGeom>
            <a:avLst/>
            <a:gdLst>
              <a:gd name="connsiteX0" fmla="*/ 1612418 w 3068382"/>
              <a:gd name="connsiteY0" fmla="*/ 0 h 2540529"/>
              <a:gd name="connsiteX1" fmla="*/ 3030226 w 3068382"/>
              <a:gd name="connsiteY1" fmla="*/ 843844 h 2540529"/>
              <a:gd name="connsiteX2" fmla="*/ 3068382 w 3068382"/>
              <a:gd name="connsiteY2" fmla="*/ 923051 h 2540529"/>
              <a:gd name="connsiteX3" fmla="*/ 3068382 w 3068382"/>
              <a:gd name="connsiteY3" fmla="*/ 2301785 h 2540529"/>
              <a:gd name="connsiteX4" fmla="*/ 3030226 w 3068382"/>
              <a:gd name="connsiteY4" fmla="*/ 2380992 h 2540529"/>
              <a:gd name="connsiteX5" fmla="*/ 2949460 w 3068382"/>
              <a:gd name="connsiteY5" fmla="*/ 2513937 h 2540529"/>
              <a:gd name="connsiteX6" fmla="*/ 2929575 w 3068382"/>
              <a:gd name="connsiteY6" fmla="*/ 2540529 h 2540529"/>
              <a:gd name="connsiteX7" fmla="*/ 295261 w 3068382"/>
              <a:gd name="connsiteY7" fmla="*/ 2540529 h 2540529"/>
              <a:gd name="connsiteX8" fmla="*/ 275376 w 3068382"/>
              <a:gd name="connsiteY8" fmla="*/ 2513937 h 2540529"/>
              <a:gd name="connsiteX9" fmla="*/ 0 w 3068382"/>
              <a:gd name="connsiteY9" fmla="*/ 1612418 h 2540529"/>
              <a:gd name="connsiteX10" fmla="*/ 1612418 w 3068382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8382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8382" y="923051"/>
                </a:lnTo>
                <a:lnTo>
                  <a:pt x="3068382" y="2301785"/>
                </a:lnTo>
                <a:lnTo>
                  <a:pt x="3030226" y="2380992"/>
                </a:lnTo>
                <a:cubicBezTo>
                  <a:pt x="3005403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9" name="Picture 5" descr="C:\Users\Nuala\AppData\Local\Microsoft\Windows\Temporary Internet Files\Content.IE5\WURXCHGX\MC900060294[1].wmf">
            <a:extLst>
              <a:ext uri="{FF2B5EF4-FFF2-40B4-BE49-F238E27FC236}">
                <a16:creationId xmlns:a16="http://schemas.microsoft.com/office/drawing/2014/main" id="{F01463A5-B260-4CD4-A9AD-7D3C8559C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8904" y="5020464"/>
            <a:ext cx="1847638" cy="162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7FEF0-66F6-4FB7-BE24-90E097BB0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sz="2400" b="1" dirty="0">
                <a:solidFill>
                  <a:srgbClr val="000000"/>
                </a:solidFill>
                <a:latin typeface="Calibri"/>
                <a:ea typeface="Times New Roman"/>
                <a:cs typeface="Wingdings"/>
              </a:rPr>
              <a:t>Students can obtain a total of </a:t>
            </a:r>
            <a:r>
              <a:rPr lang="en-GB" sz="2400" b="1" dirty="0">
                <a:solidFill>
                  <a:schemeClr val="accent2"/>
                </a:solidFill>
                <a:latin typeface="Calibri"/>
                <a:ea typeface="Times New Roman"/>
                <a:cs typeface="Wingdings"/>
              </a:rPr>
              <a:t>200 credits</a:t>
            </a:r>
            <a:r>
              <a:rPr lang="en-GB" sz="2400" b="1" dirty="0">
                <a:solidFill>
                  <a:srgbClr val="000000"/>
                </a:solidFill>
                <a:latin typeface="Calibri"/>
                <a:ea typeface="Times New Roman"/>
                <a:cs typeface="Wingdings"/>
              </a:rPr>
              <a:t> over 4 sessions in two years: </a:t>
            </a:r>
            <a:endParaRPr lang="en-IE" sz="2400" b="1">
              <a:solidFill>
                <a:srgbClr val="000000"/>
              </a:solidFill>
              <a:latin typeface="Calibri"/>
              <a:ea typeface="Times New Roman"/>
              <a:cs typeface="Wingdings"/>
            </a:endParaRPr>
          </a:p>
          <a:p>
            <a:pPr marL="0" indent="0">
              <a:buNone/>
              <a:defRPr/>
            </a:pPr>
            <a:endParaRPr lang="en-GB" sz="2400" b="1" dirty="0">
              <a:solidFill>
                <a:srgbClr val="000000"/>
              </a:solidFill>
              <a:latin typeface="Calibri"/>
              <a:ea typeface="Times New Roman"/>
              <a:cs typeface="Wingdings"/>
            </a:endParaRPr>
          </a:p>
          <a:p>
            <a:pPr marL="0" indent="0">
              <a:buNone/>
              <a:defRPr/>
            </a:pPr>
            <a:r>
              <a:rPr lang="en-GB" sz="2400" b="1" u="sng" dirty="0">
                <a:solidFill>
                  <a:srgbClr val="000000"/>
                </a:solidFill>
                <a:latin typeface="Calibri"/>
                <a:ea typeface="Times New Roman"/>
                <a:cs typeface="Wingdings"/>
              </a:rPr>
              <a:t>Year 1</a:t>
            </a:r>
            <a:endParaRPr lang="en-IE" sz="2400" b="1" u="sng">
              <a:solidFill>
                <a:srgbClr val="000000"/>
              </a:solidFill>
              <a:latin typeface="Calibri"/>
              <a:ea typeface="Times New Roman"/>
              <a:cs typeface="Wingdings"/>
            </a:endParaRPr>
          </a:p>
          <a:p>
            <a:pPr indent="0">
              <a:buNone/>
              <a:defRPr/>
            </a:pPr>
            <a:r>
              <a:rPr lang="en-GB" sz="2400" b="1" u="sng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Session 1: </a:t>
            </a:r>
            <a:endParaRPr lang="en-IE" sz="2400" b="1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buFont typeface="Symbol"/>
              <a:buChar char=""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16 credits for completing modules</a:t>
            </a:r>
            <a:endParaRPr lang="en-IE" sz="240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buFont typeface="Symbol"/>
              <a:buChar char=""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10 credits for completing a student task</a:t>
            </a:r>
            <a:endParaRPr lang="en-IE" sz="240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 marL="0" indent="0">
              <a:buNone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         </a:t>
            </a:r>
            <a:r>
              <a:rPr lang="en-GB" sz="2400" dirty="0">
                <a:solidFill>
                  <a:schemeClr val="accent2"/>
                </a:solidFill>
                <a:latin typeface="Calibri"/>
                <a:ea typeface="Times New Roman"/>
                <a:cs typeface="Calibri"/>
              </a:rPr>
              <a:t> </a:t>
            </a:r>
            <a:r>
              <a:rPr lang="en-GB" sz="2400" b="1" dirty="0">
                <a:solidFill>
                  <a:schemeClr val="accent2"/>
                </a:solidFill>
                <a:latin typeface="Calibri"/>
                <a:ea typeface="Times New Roman"/>
                <a:cs typeface="Calibri"/>
              </a:rPr>
              <a:t>  26 credits in total</a:t>
            </a:r>
            <a:endParaRPr lang="en-IE" sz="2400" b="1">
              <a:solidFill>
                <a:schemeClr val="accent2"/>
              </a:solidFill>
              <a:latin typeface="Calibri"/>
              <a:ea typeface="Times New Roman"/>
              <a:cs typeface="Calibri"/>
            </a:endParaRPr>
          </a:p>
          <a:p>
            <a:pPr marL="0" indent="0">
              <a:buNone/>
              <a:defRPr/>
            </a:pPr>
            <a:endParaRPr lang="en-GB" sz="2400" b="1" dirty="0">
              <a:solidFill>
                <a:srgbClr val="FF0000"/>
              </a:solidFill>
              <a:latin typeface="Calibri"/>
              <a:ea typeface="Times New Roman"/>
              <a:cs typeface="Calibri"/>
            </a:endParaRPr>
          </a:p>
          <a:p>
            <a:pPr indent="0">
              <a:buNone/>
              <a:defRPr/>
            </a:pPr>
            <a:r>
              <a:rPr lang="en-GB" sz="2400" b="1" u="sng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Session 2</a:t>
            </a:r>
            <a:r>
              <a:rPr lang="en-GB" sz="2400" u="sng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:</a:t>
            </a:r>
            <a:endParaRPr lang="en-IE" sz="2400" u="sng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buFont typeface="Symbol"/>
              <a:buChar char=""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19 credits for completing modules</a:t>
            </a:r>
            <a:endParaRPr lang="en-IE" sz="240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buFont typeface="Symbol"/>
              <a:buChar char=""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20 credits for completing 2 student tasks</a:t>
            </a:r>
            <a:endParaRPr lang="en-IE" sz="240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buFont typeface="Symbol"/>
              <a:buChar char=""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6 credits for an Irish examination </a:t>
            </a:r>
            <a:endParaRPr lang="en-IE" sz="240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 indent="0">
              <a:buNone/>
              <a:defRPr/>
            </a:pPr>
            <a:r>
              <a:rPr lang="en-GB" sz="2400" b="1" dirty="0">
                <a:solidFill>
                  <a:schemeClr val="accent2"/>
                </a:solidFill>
                <a:latin typeface="Calibri"/>
                <a:ea typeface="Times New Roman"/>
                <a:cs typeface="Calibri"/>
              </a:rPr>
              <a:t>45 credits in total</a:t>
            </a:r>
            <a:endParaRPr lang="en-IE" sz="2400" b="1" dirty="0">
              <a:solidFill>
                <a:schemeClr val="accent2"/>
              </a:solidFill>
              <a:latin typeface="Calibri"/>
              <a:ea typeface="Times New Roman"/>
              <a:cs typeface="Calibri"/>
            </a:endParaRPr>
          </a:p>
          <a:p>
            <a:pPr>
              <a:buFont typeface="Arial" charset="0"/>
              <a:buChar char="•"/>
              <a:defRPr/>
            </a:pPr>
            <a:endParaRPr lang="en-IE" sz="2400">
              <a:solidFill>
                <a:srgbClr val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879B82-5A13-4391-A540-C62372160A10}"/>
              </a:ext>
            </a:extLst>
          </p:cNvPr>
          <p:cNvSpPr txBox="1"/>
          <p:nvPr/>
        </p:nvSpPr>
        <p:spPr>
          <a:xfrm>
            <a:off x="626328" y="2661425"/>
            <a:ext cx="371893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 Light"/>
                <a:cs typeface="Calibri"/>
              </a:rPr>
              <a:t>Credit Breakdown- Year 1 </a:t>
            </a:r>
            <a:r>
              <a:rPr lang="en-US" sz="2800" dirty="0">
                <a:solidFill>
                  <a:schemeClr val="bg1"/>
                </a:solidFill>
                <a:cs typeface="Calibri"/>
              </a:rPr>
              <a:t> 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A0B21-27A7-4C95-988E-43569FFC5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62891"/>
            <a:ext cx="5705669" cy="6355048"/>
          </a:xfrm>
        </p:spPr>
        <p:txBody>
          <a:bodyPr anchor="ctr">
            <a:normAutofit/>
          </a:bodyPr>
          <a:lstStyle/>
          <a:p>
            <a:pPr marL="114300" indent="0">
              <a:buNone/>
              <a:defRPr/>
            </a:pPr>
            <a:r>
              <a:rPr lang="en-GB" sz="2400" b="1" u="sng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Year 2</a:t>
            </a:r>
          </a:p>
          <a:p>
            <a:pPr marL="114300" indent="0">
              <a:buNone/>
              <a:defRPr/>
            </a:pPr>
            <a:endParaRPr lang="en-GB" sz="2400" b="1" u="sng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 marL="114300" indent="0">
              <a:buNone/>
              <a:defRPr/>
            </a:pPr>
            <a:r>
              <a:rPr lang="en-GB" sz="2400" b="1" u="sng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Session 3: </a:t>
            </a:r>
            <a:endParaRPr lang="en-IE" sz="240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buFont typeface="Symbol"/>
              <a:buChar char=""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12 credits for completing modules</a:t>
            </a:r>
            <a:endParaRPr lang="en-IE" sz="240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buFont typeface="Symbol"/>
              <a:buChar char=""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30 credits for completing 3 student tasks.  </a:t>
            </a:r>
            <a:endParaRPr lang="en-IE" sz="240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 indent="0">
              <a:buNone/>
              <a:defRPr/>
            </a:pPr>
            <a:r>
              <a:rPr lang="en-GB" sz="2400" b="1" dirty="0">
                <a:solidFill>
                  <a:schemeClr val="accent2"/>
                </a:solidFill>
                <a:latin typeface="Calibri"/>
                <a:ea typeface="Times New Roman"/>
                <a:cs typeface="Calibri"/>
              </a:rPr>
              <a:t>42 credits in total.</a:t>
            </a:r>
          </a:p>
          <a:p>
            <a:pPr indent="0">
              <a:buNone/>
              <a:defRPr/>
            </a:pPr>
            <a:endParaRPr lang="en-GB" sz="2400" b="1" dirty="0">
              <a:solidFill>
                <a:schemeClr val="accent2"/>
              </a:solidFill>
              <a:latin typeface="Calibri"/>
              <a:ea typeface="Times New Roman"/>
              <a:cs typeface="Calibri"/>
            </a:endParaRPr>
          </a:p>
          <a:p>
            <a:pPr indent="0">
              <a:buNone/>
              <a:defRPr/>
            </a:pPr>
            <a:r>
              <a:rPr lang="en-GB" sz="2400" b="1" u="sng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Session 4</a:t>
            </a:r>
            <a:r>
              <a:rPr lang="en-GB" sz="2400" u="sng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: </a:t>
            </a:r>
            <a:endParaRPr lang="en-IE" sz="2400" u="sng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buFont typeface="Symbol"/>
              <a:buChar char=""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15 credits for completing modules </a:t>
            </a:r>
            <a:endParaRPr lang="en-IE" sz="240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buFont typeface="Symbol"/>
              <a:buChar char=""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10 credits for completing a student task </a:t>
            </a:r>
            <a:endParaRPr lang="en-GB" sz="240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>
              <a:buFont typeface="Symbol"/>
              <a:buChar char=""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62 credits for examinations</a:t>
            </a:r>
            <a:endParaRPr lang="en-IE" sz="240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 indent="0">
              <a:buNone/>
              <a:defRPr/>
            </a:pPr>
            <a:r>
              <a:rPr lang="en-GB" sz="2400" b="1" dirty="0">
                <a:solidFill>
                  <a:schemeClr val="accent2"/>
                </a:solidFill>
                <a:latin typeface="Calibri"/>
                <a:ea typeface="Times New Roman"/>
                <a:cs typeface="Calibri"/>
              </a:rPr>
              <a:t>87 credits in total.</a:t>
            </a:r>
            <a:endParaRPr lang="en-IE" sz="2400" dirty="0">
              <a:solidFill>
                <a:schemeClr val="accent2"/>
              </a:solidFill>
              <a:latin typeface="Calibri"/>
              <a:ea typeface="Times New Roman"/>
              <a:cs typeface="Calibri"/>
            </a:endParaRPr>
          </a:p>
          <a:p>
            <a:pPr>
              <a:buFont typeface="Arial" charset="0"/>
              <a:buChar char="•"/>
              <a:defRPr/>
            </a:pPr>
            <a:endParaRPr lang="en-IE" sz="240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A09E5A-1664-4685-A5D1-15A68D0AB48A}"/>
              </a:ext>
            </a:extLst>
          </p:cNvPr>
          <p:cNvSpPr txBox="1"/>
          <p:nvPr/>
        </p:nvSpPr>
        <p:spPr>
          <a:xfrm>
            <a:off x="700669" y="2828693"/>
            <a:ext cx="412780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Calibri Light"/>
              </a:rPr>
              <a:t>Credit Breakdown- Year 2</a:t>
            </a:r>
            <a:endParaRPr lang="en-US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4929DF3-6734-4ADE-9161-6C776E95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dirty="0">
                <a:solidFill>
                  <a:srgbClr val="FFFFFF"/>
                </a:solidFill>
              </a:rPr>
              <a:t>Changes This Year 2020/21</a:t>
            </a:r>
          </a:p>
        </p:txBody>
      </p:sp>
      <p:sp>
        <p:nvSpPr>
          <p:cNvPr id="6146" name="Content Placeholder 1">
            <a:extLst>
              <a:ext uri="{FF2B5EF4-FFF2-40B4-BE49-F238E27FC236}">
                <a16:creationId xmlns:a16="http://schemas.microsoft.com/office/drawing/2014/main" id="{110F0BCD-3F17-3642-9254-E844EFEE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</a:rPr>
              <a:t>One-way system</a:t>
            </a:r>
          </a:p>
          <a:p>
            <a:r>
              <a:rPr lang="en-US" altLang="en-US" sz="3600" dirty="0">
                <a:solidFill>
                  <a:srgbClr val="000000"/>
                </a:solidFill>
              </a:rPr>
              <a:t>Covid-19 protocols (social distancing, face masks, etc.)</a:t>
            </a:r>
          </a:p>
          <a:p>
            <a:endParaRPr lang="en-IE" altLang="en-US" sz="2400" dirty="0">
              <a:solidFill>
                <a:srgbClr val="000000"/>
              </a:solidFill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26B228CC-2B62-D649-B55E-4E95B8655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6C4673E6-C769-9D40-B518-E07BF96A0166}" type="slidenum">
              <a:rPr lang="en-US" altLang="en-US" sz="1000">
                <a:solidFill>
                  <a:srgbClr val="898989"/>
                </a:solidFill>
                <a:latin typeface="Lucida Sans Unicode" panose="020B0602030504020204" pitchFamily="34" charset="0"/>
              </a:rPr>
              <a:pPr>
                <a:spcAft>
                  <a:spcPts val="600"/>
                </a:spcAft>
              </a:pPr>
              <a:t>2</a:t>
            </a:fld>
            <a:endParaRPr lang="en-US" altLang="en-US" sz="1000" dirty="0">
              <a:solidFill>
                <a:srgbClr val="898989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96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8" name="Rectangle 74">
            <a:extLst>
              <a:ext uri="{FF2B5EF4-FFF2-40B4-BE49-F238E27FC236}">
                <a16:creationId xmlns:a16="http://schemas.microsoft.com/office/drawing/2014/main" id="{E142508D-DCB4-49FC-885E-2CF85330EC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49" name="Freeform: Shape 76">
            <a:extLst>
              <a:ext uri="{FF2B5EF4-FFF2-40B4-BE49-F238E27FC236}">
                <a16:creationId xmlns:a16="http://schemas.microsoft.com/office/drawing/2014/main" id="{2791DBF5-3FCA-4011-AF8A-650D650F9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250" name="Freeform: Shape 78">
            <a:extLst>
              <a:ext uri="{FF2B5EF4-FFF2-40B4-BE49-F238E27FC236}">
                <a16:creationId xmlns:a16="http://schemas.microsoft.com/office/drawing/2014/main" id="{D964C04B-075F-470A-BC51-AF7231465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117C14E2-1543-4413-80AB-6573551D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3600" dirty="0"/>
              <a:t>LCA Certification</a:t>
            </a:r>
          </a:p>
        </p:txBody>
      </p:sp>
      <p:sp>
        <p:nvSpPr>
          <p:cNvPr id="10251" name="Rectangle 80">
            <a:extLst>
              <a:ext uri="{FF2B5EF4-FFF2-40B4-BE49-F238E27FC236}">
                <a16:creationId xmlns:a16="http://schemas.microsoft.com/office/drawing/2014/main" id="{157AB58F-FDBA-4575-9E72-86B7F843F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2" name="Rectangle 82">
            <a:extLst>
              <a:ext uri="{FF2B5EF4-FFF2-40B4-BE49-F238E27FC236}">
                <a16:creationId xmlns:a16="http://schemas.microsoft.com/office/drawing/2014/main" id="{90D78486-07CC-4AFC-93CC-B95A73D03D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4" name="Picture 2" descr="C:\Users\Nuala\AppData\Local\Microsoft\Windows\Temporary Internet Files\Content.IE5\ZFIFOO5T\MP900402265[1].jpg">
            <a:extLst>
              <a:ext uri="{FF2B5EF4-FFF2-40B4-BE49-F238E27FC236}">
                <a16:creationId xmlns:a16="http://schemas.microsoft.com/office/drawing/2014/main" id="{6094F4DA-8E9B-4205-A57B-32A354F5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8170" y="1132281"/>
            <a:ext cx="2168661" cy="9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Nuala\AppData\Local\Microsoft\Windows\Temporary Internet Files\Content.IE5\YQR73WX6\MC900054909[1].wmf">
            <a:extLst>
              <a:ext uri="{FF2B5EF4-FFF2-40B4-BE49-F238E27FC236}">
                <a16:creationId xmlns:a16="http://schemas.microsoft.com/office/drawing/2014/main" id="{E47560AE-44E2-4BEA-99C4-4183C6EE1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510" y="637432"/>
            <a:ext cx="2167128" cy="19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Users\Nuala\AppData\Local\Microsoft\Windows\Temporary Internet Files\Content.IE5\4W45N4YT\MC900289941[1].wmf">
            <a:extLst>
              <a:ext uri="{FF2B5EF4-FFF2-40B4-BE49-F238E27FC236}">
                <a16:creationId xmlns:a16="http://schemas.microsoft.com/office/drawing/2014/main" id="{A8DFF49B-E8CF-4639-A895-E4E0FAAF9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4383" y="752386"/>
            <a:ext cx="2167128" cy="17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AE7582-544A-42EB-B668-205E8C360D22}"/>
              </a:ext>
            </a:extLst>
          </p:cNvPr>
          <p:cNvSpPr txBox="1"/>
          <p:nvPr/>
        </p:nvSpPr>
        <p:spPr>
          <a:xfrm>
            <a:off x="374904" y="2715768"/>
            <a:ext cx="3438144" cy="320954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Students who acquire less than 120 credits or who leave the </a:t>
            </a:r>
            <a:r>
              <a:rPr lang="en-US" sz="2000" dirty="0" err="1"/>
              <a:t>programme</a:t>
            </a:r>
            <a:r>
              <a:rPr lang="en-US" sz="2000" dirty="0"/>
              <a:t> early will receive a </a:t>
            </a:r>
            <a:r>
              <a:rPr lang="en-US" sz="2000" b="1" dirty="0"/>
              <a:t>“Record of Experience”.</a:t>
            </a:r>
            <a:r>
              <a:rPr lang="en-US" sz="2000" dirty="0"/>
              <a:t> </a:t>
            </a:r>
            <a:endParaRPr lang="en-US" sz="2000" dirty="0">
              <a:cs typeface="Calibri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44D4E50-FEBD-44B4-8E75-B441D47AC2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88170" y="2843986"/>
          <a:ext cx="6823342" cy="319596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032268">
                  <a:extLst>
                    <a:ext uri="{9D8B030D-6E8A-4147-A177-3AD203B41FA5}">
                      <a16:colId xmlns:a16="http://schemas.microsoft.com/office/drawing/2014/main" val="3023662228"/>
                    </a:ext>
                  </a:extLst>
                </a:gridCol>
                <a:gridCol w="2960056">
                  <a:extLst>
                    <a:ext uri="{9D8B030D-6E8A-4147-A177-3AD203B41FA5}">
                      <a16:colId xmlns:a16="http://schemas.microsoft.com/office/drawing/2014/main" val="2590351338"/>
                    </a:ext>
                  </a:extLst>
                </a:gridCol>
                <a:gridCol w="1831018">
                  <a:extLst>
                    <a:ext uri="{9D8B030D-6E8A-4147-A177-3AD203B41FA5}">
                      <a16:colId xmlns:a16="http://schemas.microsoft.com/office/drawing/2014/main" val="952383077"/>
                    </a:ext>
                  </a:extLst>
                </a:gridCol>
              </a:tblGrid>
              <a:tr h="897227">
                <a:tc gridSpan="3">
                  <a:txBody>
                    <a:bodyPr/>
                    <a:lstStyle/>
                    <a:p>
                      <a:pPr algn="ctr" rtl="0" fontAlgn="base"/>
                      <a:r>
                        <a:rPr lang="en-US" sz="3400" b="0" cap="none" spc="0">
                          <a:solidFill>
                            <a:schemeClr val="tx1"/>
                          </a:solidFill>
                          <a:effectLst/>
                        </a:rPr>
                        <a:t>Certificate awarded at 3 levels </a:t>
                      </a:r>
                      <a:endParaRPr lang="en-US" sz="34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8236" marR="98236" marT="98236" marB="19647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611834"/>
                  </a:ext>
                </a:extLst>
              </a:tr>
              <a:tr h="76624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600" cap="none" spc="0">
                          <a:solidFill>
                            <a:schemeClr val="tx1"/>
                          </a:solidFill>
                          <a:effectLst/>
                        </a:rPr>
                        <a:t>Pass </a:t>
                      </a:r>
                      <a:endParaRPr lang="en-US" sz="2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8236" marR="98236" marT="98236" marB="196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600" cap="none" spc="0">
                          <a:solidFill>
                            <a:schemeClr val="tx1"/>
                          </a:solidFill>
                          <a:effectLst/>
                        </a:rPr>
                        <a:t>120 - 139 credits </a:t>
                      </a:r>
                      <a:endParaRPr lang="en-US" sz="2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8236" marR="98236" marT="98236" marB="196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600" cap="none" spc="0">
                          <a:solidFill>
                            <a:schemeClr val="tx1"/>
                          </a:solidFill>
                          <a:effectLst/>
                        </a:rPr>
                        <a:t>60-69% </a:t>
                      </a:r>
                      <a:endParaRPr lang="en-US" sz="2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8236" marR="98236" marT="98236" marB="196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668185"/>
                  </a:ext>
                </a:extLst>
              </a:tr>
              <a:tr h="76624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600" cap="none" spc="0">
                          <a:solidFill>
                            <a:schemeClr val="tx1"/>
                          </a:solidFill>
                          <a:effectLst/>
                        </a:rPr>
                        <a:t>Merit </a:t>
                      </a:r>
                      <a:endParaRPr lang="en-US" sz="2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8236" marR="98236" marT="98236" marB="196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600" cap="none" spc="0">
                          <a:solidFill>
                            <a:schemeClr val="tx1"/>
                          </a:solidFill>
                          <a:effectLst/>
                        </a:rPr>
                        <a:t>140 - 169 credits </a:t>
                      </a:r>
                      <a:endParaRPr lang="en-US" sz="2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8236" marR="98236" marT="98236" marB="196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600" cap="none" spc="0">
                          <a:solidFill>
                            <a:schemeClr val="tx1"/>
                          </a:solidFill>
                          <a:effectLst/>
                        </a:rPr>
                        <a:t>70-84% </a:t>
                      </a:r>
                      <a:endParaRPr lang="en-US" sz="2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8236" marR="98236" marT="98236" marB="196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98092"/>
                  </a:ext>
                </a:extLst>
              </a:tr>
              <a:tr h="76624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600" cap="none" spc="0">
                          <a:solidFill>
                            <a:schemeClr val="tx1"/>
                          </a:solidFill>
                          <a:effectLst/>
                        </a:rPr>
                        <a:t>Distinction </a:t>
                      </a:r>
                      <a:endParaRPr lang="en-US" sz="2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8236" marR="98236" marT="98236" marB="196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600" cap="none" spc="0">
                          <a:solidFill>
                            <a:schemeClr val="tx1"/>
                          </a:solidFill>
                          <a:effectLst/>
                        </a:rPr>
                        <a:t>170 - 200 credits </a:t>
                      </a:r>
                      <a:endParaRPr lang="en-US" sz="2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8236" marR="98236" marT="98236" marB="196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600" cap="none" spc="0">
                          <a:solidFill>
                            <a:schemeClr val="tx1"/>
                          </a:solidFill>
                          <a:effectLst/>
                        </a:rPr>
                        <a:t>85-100% </a:t>
                      </a:r>
                      <a:endParaRPr lang="en-US" sz="26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8236" marR="98236" marT="98236" marB="19647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3854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2E921DFF-3001-46B5-95D2-66CA060F4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5614875" cy="680290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A93698-222B-47A7-8E9B-667FAC990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AAAB7F-8081-4E0E-BD2E-605BE1C3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3700">
                <a:solidFill>
                  <a:srgbClr val="FFFFFF"/>
                </a:solidFill>
              </a:rPr>
              <a:t>Do Leaving Certificate Applied students receive a Leaving Certificate?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804672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ture 4" descr="http://www.ncca.ie/en/About_Us/Links/Leaving_Certificate_Applied_link_logo.gif">
            <a:extLst>
              <a:ext uri="{FF2B5EF4-FFF2-40B4-BE49-F238E27FC236}">
                <a16:creationId xmlns:a16="http://schemas.microsoft.com/office/drawing/2014/main" id="{2979676B-B799-4657-B220-88DBF24F0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807" y="969264"/>
            <a:ext cx="1769406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C:\Users\Nuala\AppData\Local\Microsoft\Windows\Temporary Internet Files\Content.IE5\4W45N4YT\MP900448645[1].jpg">
            <a:extLst>
              <a:ext uri="{FF2B5EF4-FFF2-40B4-BE49-F238E27FC236}">
                <a16:creationId xmlns:a16="http://schemas.microsoft.com/office/drawing/2014/main" id="{28E4F801-33CC-49FB-AB78-DF77C357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6431" y="1049049"/>
            <a:ext cx="2246067" cy="149924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49C02918-7054-4773-89C5-9BCA2641D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3058407"/>
            <a:ext cx="4977578" cy="295759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 sz="2000" dirty="0">
                <a:solidFill>
                  <a:srgbClr val="000000"/>
                </a:solidFill>
              </a:rPr>
              <a:t>Yes. Students who successfully complete the programme receive a Leaving Certificate from the State Examinations Commission. </a:t>
            </a:r>
            <a:endParaRPr lang="en-GB" altLang="en-US" sz="2000" dirty="0">
              <a:solidFill>
                <a:srgbClr val="000000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4B189-1CD3-4AE7-83AF-632D740D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3400">
                <a:solidFill>
                  <a:srgbClr val="000000"/>
                </a:solidFill>
              </a:rPr>
              <a:t>WHAT CAN STUDENTS DO WHEN THEY FINISH LCA?</a:t>
            </a:r>
          </a:p>
        </p:txBody>
      </p:sp>
      <p:sp>
        <p:nvSpPr>
          <p:cNvPr id="78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4" name="Picture 3" descr="C:\Users\Nuala\AppData\Local\Microsoft\Windows\Temporary Internet Files\Content.IE5\ZFIFOO5T\MC900056794[1].wmf">
            <a:extLst>
              <a:ext uri="{FF2B5EF4-FFF2-40B4-BE49-F238E27FC236}">
                <a16:creationId xmlns:a16="http://schemas.microsoft.com/office/drawing/2014/main" id="{03B49289-BD09-4BDE-AA3D-A0A3804A7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496" y="271957"/>
            <a:ext cx="2532690" cy="124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5" name="Picture 4" descr="C:\Users\Nuala\AppData\Local\Microsoft\Windows\Temporary Internet Files\Content.IE5\WURXCHGX\MP900442204[1].jpg">
            <a:extLst>
              <a:ext uri="{FF2B5EF4-FFF2-40B4-BE49-F238E27FC236}">
                <a16:creationId xmlns:a16="http://schemas.microsoft.com/office/drawing/2014/main" id="{61399C4A-9499-4C96-A03B-6A8884A58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732" y="3955927"/>
            <a:ext cx="3759105" cy="250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415F8-5630-4471-990A-793E82EA3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GB" sz="1900">
                <a:solidFill>
                  <a:srgbClr val="000000"/>
                </a:solidFill>
              </a:rPr>
              <a:t>Look for a job</a:t>
            </a:r>
          </a:p>
          <a:p>
            <a:pPr>
              <a:defRPr/>
            </a:pPr>
            <a:r>
              <a:rPr lang="en-GB" sz="1900">
                <a:solidFill>
                  <a:srgbClr val="000000"/>
                </a:solidFill>
              </a:rPr>
              <a:t>Get an Apprenticeship</a:t>
            </a:r>
          </a:p>
          <a:p>
            <a:pPr>
              <a:defRPr/>
            </a:pPr>
            <a:r>
              <a:rPr lang="en-GB" sz="1900">
                <a:solidFill>
                  <a:srgbClr val="000000"/>
                </a:solidFill>
              </a:rPr>
              <a:t>Apply to do a Post Leaving Certificate Course (PLC) </a:t>
            </a:r>
          </a:p>
          <a:p>
            <a:pPr>
              <a:defRPr/>
            </a:pPr>
            <a:r>
              <a:rPr lang="en-GB" sz="1900">
                <a:solidFill>
                  <a:srgbClr val="000000"/>
                </a:solidFill>
              </a:rPr>
              <a:t>Complete PLC course and continue onto college or get a job.</a:t>
            </a:r>
          </a:p>
          <a:p>
            <a:pPr>
              <a:defRPr/>
            </a:pPr>
            <a:r>
              <a:rPr lang="en-GB" sz="1900">
                <a:solidFill>
                  <a:srgbClr val="000000"/>
                </a:solidFill>
              </a:rPr>
              <a:t>Apply to become a guard, army officer, cadet, hotel employee, FAS, and as a bank clerk.</a:t>
            </a:r>
          </a:p>
          <a:p>
            <a:pPr marL="0" indent="0">
              <a:buNone/>
              <a:defRPr/>
            </a:pPr>
            <a:r>
              <a:rPr lang="en-GB" sz="1900" b="1" dirty="0">
                <a:solidFill>
                  <a:srgbClr val="000000"/>
                </a:solidFill>
              </a:rPr>
              <a:t>YOU CANNOT GO DIRECTLY INTO THIRD LEVEL </a:t>
            </a:r>
            <a:r>
              <a:rPr lang="en-GB" sz="1900" b="1">
                <a:solidFill>
                  <a:srgbClr val="000000"/>
                </a:solidFill>
              </a:rPr>
              <a:t>COLLEGES </a:t>
            </a:r>
          </a:p>
          <a:p>
            <a:pPr>
              <a:defRPr/>
            </a:pPr>
            <a:endParaRPr lang="en-GB"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2741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217573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6D8547-1802-47F7-A7BB-650D0B49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Work Experience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466471"/>
            <a:ext cx="12188952" cy="4391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TY Work Experience Week 1 — KCS, Kinsale">
            <a:extLst>
              <a:ext uri="{FF2B5EF4-FFF2-40B4-BE49-F238E27FC236}">
                <a16:creationId xmlns:a16="http://schemas.microsoft.com/office/drawing/2014/main" id="{E2322933-A195-485F-89B8-06A3A58E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1" y="3234717"/>
            <a:ext cx="4954693" cy="242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4EE7B-4369-4C0E-BD9A-DF2501D1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7409" y="2390664"/>
            <a:ext cx="5893418" cy="4333453"/>
          </a:xfrm>
        </p:spPr>
        <p:txBody>
          <a:bodyPr anchor="ctr">
            <a:normAutofit fontScale="85000" lnSpcReduction="20000"/>
          </a:bodyPr>
          <a:lstStyle/>
          <a:p>
            <a:r>
              <a:rPr lang="en-US" altLang="en-US" sz="2200" dirty="0">
                <a:solidFill>
                  <a:srgbClr val="000000"/>
                </a:solidFill>
              </a:rPr>
              <a:t>One day a week </a:t>
            </a:r>
            <a:endParaRPr lang="en-US" altLang="en-US" sz="22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LCA 1 every Monday</a:t>
            </a:r>
            <a:endParaRPr lang="en-US" altLang="en-US" sz="22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LCA 2 every Friday</a:t>
            </a:r>
            <a:endParaRPr lang="en-US" altLang="en-US" sz="22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altLang="en-US" sz="2200" dirty="0">
              <a:solidFill>
                <a:srgbClr val="000000"/>
              </a:solidFill>
              <a:cs typeface="Calibri"/>
            </a:endParaRPr>
          </a:p>
          <a:p>
            <a:pPr eaLnBrk="1" hangingPunct="1"/>
            <a:r>
              <a:rPr lang="en-US" altLang="en-US" sz="2200" dirty="0">
                <a:solidFill>
                  <a:srgbClr val="000000"/>
                </a:solidFill>
              </a:rPr>
              <a:t>Students are responsible for finding their own placements.</a:t>
            </a:r>
            <a:endParaRPr lang="en-US" altLang="en-US" sz="22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altLang="en-US" sz="2200" dirty="0">
              <a:solidFill>
                <a:srgbClr val="000000"/>
              </a:solidFill>
              <a:cs typeface="Calibri" panose="020F0502020204030204"/>
            </a:endParaRPr>
          </a:p>
          <a:p>
            <a:pPr eaLnBrk="1" hangingPunct="1"/>
            <a:r>
              <a:rPr lang="en-US" altLang="en-US" sz="2200" dirty="0">
                <a:solidFill>
                  <a:srgbClr val="000000"/>
                </a:solidFill>
              </a:rPr>
              <a:t>Book placements early as there is a demand for places with the increasing number of LCA students.</a:t>
            </a:r>
            <a:endParaRPr lang="en-US" altLang="en-US" sz="22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altLang="en-US" sz="2200" dirty="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en-US" altLang="en-US" sz="2200" dirty="0">
                <a:solidFill>
                  <a:srgbClr val="000000"/>
                </a:solidFill>
              </a:rPr>
              <a:t>A variety of placements is recommended.</a:t>
            </a:r>
            <a:endParaRPr lang="en-US" sz="2200">
              <a:cs typeface="Calibri"/>
            </a:endParaRPr>
          </a:p>
          <a:p>
            <a:pPr marL="0" indent="0">
              <a:buNone/>
            </a:pPr>
            <a:endParaRPr lang="en-US" altLang="en-US" sz="2200" dirty="0">
              <a:solidFill>
                <a:srgbClr val="000000"/>
              </a:solidFill>
              <a:cs typeface="Calibri"/>
            </a:endParaRPr>
          </a:p>
          <a:p>
            <a:r>
              <a:rPr lang="en-US" altLang="en-US" sz="2200" dirty="0">
                <a:solidFill>
                  <a:srgbClr val="000000"/>
                </a:solidFill>
              </a:rPr>
              <a:t>Check insurance policy with guidance teac</a:t>
            </a:r>
            <a:r>
              <a:rPr lang="en-US" altLang="en-US" sz="1900" dirty="0">
                <a:solidFill>
                  <a:srgbClr val="000000"/>
                </a:solidFill>
              </a:rPr>
              <a:t>her.</a:t>
            </a:r>
            <a:endParaRPr lang="en-US" altLang="en-US" sz="1900" dirty="0">
              <a:cs typeface="Calibri"/>
            </a:endParaRPr>
          </a:p>
          <a:p>
            <a:endParaRPr lang="en-IE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1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29433-0D4D-48FC-8C0E-2AD4D6F9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488" y="204816"/>
            <a:ext cx="4977976" cy="1454051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000000"/>
                </a:solidFill>
              </a:rPr>
              <a:t>LCA Fund 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29064-F217-4130-9371-0E775BF54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899" r="-1" b="7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9F6B-6324-4E3F-A173-7EB05633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404730"/>
            <a:ext cx="5942400" cy="5658085"/>
          </a:xfrm>
        </p:spPr>
        <p:txBody>
          <a:bodyPr anchor="ctr">
            <a:normAutofit fontScale="92500" lnSpcReduction="20000"/>
          </a:bodyPr>
          <a:lstStyle/>
          <a:p>
            <a:r>
              <a:rPr lang="en-IE" dirty="0">
                <a:solidFill>
                  <a:srgbClr val="000000"/>
                </a:solidFill>
                <a:latin typeface="Calibri"/>
                <a:cs typeface="Calibri"/>
              </a:rPr>
              <a:t>LCA Activity Fee of €40 and the </a:t>
            </a:r>
            <a:r>
              <a:rPr lang="en-GB" dirty="0">
                <a:ea typeface="+mn-lt"/>
                <a:cs typeface="+mn-lt"/>
              </a:rPr>
              <a:t>Stationery &amp; Photocopying Fee of €50 is now due.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en-IE" dirty="0">
                <a:solidFill>
                  <a:srgbClr val="000000"/>
                </a:solidFill>
                <a:latin typeface="Calibri"/>
                <a:cs typeface="Calibri"/>
              </a:rPr>
              <a:t>If there is an issue with payment, please contact Ms. L. O’Brien (</a:t>
            </a:r>
            <a:r>
              <a:rPr lang="en-IE" dirty="0">
                <a:solidFill>
                  <a:srgbClr val="000000"/>
                </a:solidFill>
                <a:latin typeface="Calibri"/>
                <a:cs typeface="Calibri"/>
                <a:hlinkClick r:id="rId4"/>
              </a:rPr>
              <a:t>l.obrien@hfcs.ie</a:t>
            </a:r>
            <a:r>
              <a:rPr lang="en-IE" dirty="0">
                <a:solidFill>
                  <a:srgbClr val="000000"/>
                </a:solidFill>
                <a:latin typeface="Calibri"/>
                <a:cs typeface="Calibri"/>
              </a:rPr>
              <a:t>) </a:t>
            </a:r>
            <a:endParaRPr lang="en-IE">
              <a:latin typeface="Calibri"/>
              <a:cs typeface="Calibri"/>
            </a:endParaRPr>
          </a:p>
          <a:p>
            <a:endParaRPr lang="en-IE" b="1" dirty="0">
              <a:solidFill>
                <a:srgbClr val="000000"/>
              </a:solidFill>
              <a:latin typeface="+mj-lt"/>
            </a:endParaRPr>
          </a:p>
          <a:p>
            <a:r>
              <a:rPr lang="en-IE" dirty="0"/>
              <a:t>Spontaneous &amp; Ad-hoc trips/opportunities which companies/venues offer will incur extra small costs such as bus fees &amp; admission fees throughout the year.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b="1" dirty="0"/>
              <a:t>HFCS commits to being flexible and as forewarned &amp; transparent as possible regarding costs. We will strive to achieve a balance between a richly rewarding programme &amp; value for money.</a:t>
            </a:r>
          </a:p>
          <a:p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39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83F54-FE34-4D15-8CBE-79F6E096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LCA1 Booklist 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FAC69-685D-42F2-B7E6-5756DAFA2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160" y="467331"/>
            <a:ext cx="6579180" cy="6903316"/>
          </a:xfrm>
        </p:spPr>
        <p:txBody>
          <a:bodyPr anchor="ctr">
            <a:normAutofit lnSpcReduction="10000"/>
          </a:bodyPr>
          <a:lstStyle/>
          <a:p>
            <a:r>
              <a:rPr lang="en-GB" sz="1200" dirty="0" err="1">
                <a:ea typeface="+mn-lt"/>
                <a:cs typeface="+mn-lt"/>
              </a:rPr>
              <a:t>Dialann</a:t>
            </a:r>
            <a:r>
              <a:rPr lang="en-GB" sz="1200" dirty="0">
                <a:ea typeface="+mn-lt"/>
                <a:cs typeface="+mn-lt"/>
              </a:rPr>
              <a:t> Obair </a:t>
            </a:r>
            <a:r>
              <a:rPr lang="en-GB" sz="1200" dirty="0" err="1">
                <a:ea typeface="+mn-lt"/>
                <a:cs typeface="+mn-lt"/>
              </a:rPr>
              <a:t>Baile</a:t>
            </a:r>
            <a:r>
              <a:rPr lang="en-GB" sz="1200" dirty="0">
                <a:ea typeface="+mn-lt"/>
                <a:cs typeface="+mn-lt"/>
              </a:rPr>
              <a:t>                                                                                                    €12.00</a:t>
            </a:r>
            <a:endParaRPr lang="en-GB" sz="1200" dirty="0">
              <a:cs typeface="Calibri"/>
            </a:endParaRPr>
          </a:p>
          <a:p>
            <a:pPr marL="0" indent="0">
              <a:buNone/>
            </a:pPr>
            <a:endParaRPr lang="en-GB" sz="1200" dirty="0">
              <a:ea typeface="+mn-lt"/>
              <a:cs typeface="+mn-lt"/>
            </a:endParaRPr>
          </a:p>
          <a:p>
            <a:r>
              <a:rPr lang="en-GB" sz="1200" dirty="0">
                <a:ea typeface="+mn-lt"/>
                <a:cs typeface="+mn-lt"/>
              </a:rPr>
              <a:t>2 X Refill Pad (@ 2.20 each)                                                                                      € 4.40</a:t>
            </a:r>
            <a:r>
              <a:rPr lang="en-US" sz="12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GB" sz="1200" dirty="0">
                <a:ea typeface="+mn-lt"/>
                <a:cs typeface="+mn-lt"/>
              </a:rPr>
              <a:t>    </a:t>
            </a:r>
            <a:endParaRPr lang="en-US" sz="1200">
              <a:cs typeface="Calibri" panose="020F0502020204030204"/>
            </a:endParaRPr>
          </a:p>
          <a:p>
            <a:r>
              <a:rPr lang="en-GB" sz="1200" dirty="0">
                <a:ea typeface="+mn-lt"/>
                <a:cs typeface="+mn-lt"/>
              </a:rPr>
              <a:t>2 X A4 Manuscript Copies                                                                                         € 4.40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GB" sz="1200" dirty="0">
                <a:ea typeface="+mn-lt"/>
                <a:cs typeface="+mn-lt"/>
              </a:rPr>
              <a:t> 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endParaRPr lang="en-US" sz="1200" dirty="0">
              <a:ea typeface="+mn-lt"/>
              <a:cs typeface="+mn-lt"/>
            </a:endParaRPr>
          </a:p>
          <a:p>
            <a:r>
              <a:rPr lang="en-GB" sz="1200" dirty="0">
                <a:ea typeface="+mn-lt"/>
                <a:cs typeface="+mn-lt"/>
              </a:rPr>
              <a:t>A4 Sketch Pad                                                                                                                €5.00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endParaRPr lang="en-US" sz="1200" dirty="0">
              <a:ea typeface="+mn-lt"/>
              <a:cs typeface="+mn-lt"/>
            </a:endParaRPr>
          </a:p>
          <a:p>
            <a:r>
              <a:rPr lang="en-GB" sz="1200" dirty="0">
                <a:ea typeface="+mn-lt"/>
                <a:cs typeface="+mn-lt"/>
              </a:rPr>
              <a:t>2 X Display Folders (For English Notes &amp; Hotel Catering &amp; Tourism)                   €5.00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en-GB" sz="1200" dirty="0">
                <a:ea typeface="+mn-lt"/>
                <a:cs typeface="+mn-lt"/>
              </a:rPr>
              <a:t>                                                                                                                                </a:t>
            </a:r>
            <a:endParaRPr lang="en-US" sz="1200">
              <a:cs typeface="Calibri" panose="020F0502020204030204"/>
            </a:endParaRPr>
          </a:p>
          <a:p>
            <a:r>
              <a:rPr lang="en-GB" sz="1200" dirty="0">
                <a:ea typeface="+mn-lt"/>
                <a:cs typeface="+mn-lt"/>
              </a:rPr>
              <a:t>LCA Maths Workbook 1           Golden Key Publisher                                              €12.00</a:t>
            </a:r>
            <a:r>
              <a:rPr lang="en-US" sz="1200" dirty="0">
                <a:ea typeface="+mn-lt"/>
                <a:cs typeface="+mn-lt"/>
              </a:rPr>
              <a:t> </a:t>
            </a:r>
          </a:p>
          <a:p>
            <a:endParaRPr lang="en-GB" sz="1200" dirty="0">
              <a:cs typeface="Calibri"/>
            </a:endParaRPr>
          </a:p>
          <a:p>
            <a:r>
              <a:rPr lang="en-GB" sz="1200" dirty="0">
                <a:ea typeface="+mn-lt"/>
                <a:cs typeface="+mn-lt"/>
              </a:rPr>
              <a:t>LCA Maths Workbook 2          Golden Key Publisher                                               €12.00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en-GB" sz="1200" dirty="0">
                <a:ea typeface="+mn-lt"/>
                <a:cs typeface="+mn-lt"/>
              </a:rPr>
              <a:t>                                                                                                            </a:t>
            </a:r>
            <a:endParaRPr lang="en-US" sz="1200">
              <a:cs typeface="Calibri" panose="020F0502020204030204"/>
            </a:endParaRPr>
          </a:p>
          <a:p>
            <a:r>
              <a:rPr lang="en-GB" sz="1200" dirty="0">
                <a:ea typeface="+mn-lt"/>
                <a:cs typeface="+mn-lt"/>
              </a:rPr>
              <a:t>Hotel Catering &amp; Tourism         LCA Support Service Textbook                              €6.00</a:t>
            </a:r>
            <a:r>
              <a:rPr lang="en-US" sz="12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GB" sz="1200" dirty="0">
                <a:ea typeface="+mn-lt"/>
                <a:cs typeface="+mn-lt"/>
              </a:rPr>
              <a:t>         (available in school-book shop)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 sz="1200">
              <a:cs typeface="Calibri" panose="020F0502020204030204"/>
            </a:endParaRPr>
          </a:p>
          <a:p>
            <a:pPr marL="0" indent="0">
              <a:buNone/>
            </a:pPr>
            <a:r>
              <a:rPr lang="en-GB" sz="1200" dirty="0">
                <a:ea typeface="+mn-lt"/>
                <a:cs typeface="+mn-lt"/>
              </a:rPr>
              <a:t> 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 sz="1200">
              <a:cs typeface="Calibri" panose="020F0502020204030204"/>
            </a:endParaRPr>
          </a:p>
          <a:p>
            <a:r>
              <a:rPr lang="en-GB" sz="1200" b="1" dirty="0">
                <a:highlight>
                  <a:srgbClr val="FFFF00"/>
                </a:highlight>
                <a:ea typeface="+mn-lt"/>
                <a:cs typeface="+mn-lt"/>
              </a:rPr>
              <a:t>The Student Task 1                   Golden Key Publisher                                              €22.00</a:t>
            </a:r>
            <a:r>
              <a:rPr lang="en-US" sz="1200" b="1" dirty="0">
                <a:highlight>
                  <a:srgbClr val="FFFF00"/>
                </a:highlight>
                <a:ea typeface="+mn-lt"/>
                <a:cs typeface="+mn-lt"/>
              </a:rPr>
              <a:t> </a:t>
            </a:r>
            <a:endParaRPr lang="en-US" sz="1200" dirty="0"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200" b="1" dirty="0">
                <a:ea typeface="+mn-lt"/>
                <a:cs typeface="+mn-lt"/>
              </a:rPr>
              <a:t>         </a:t>
            </a:r>
            <a:r>
              <a:rPr lang="en-US" sz="1200" b="1" dirty="0">
                <a:highlight>
                  <a:srgbClr val="FFFF00"/>
                </a:highlight>
                <a:ea typeface="+mn-lt"/>
                <a:cs typeface="+mn-lt"/>
              </a:rPr>
              <a:t> (This money must be paid to LCA Coordinator, Ms. L. O'Brien ASAP) </a:t>
            </a:r>
            <a:endParaRPr lang="en-US" sz="1200" dirty="0">
              <a:highlight>
                <a:srgbClr val="FFFF00"/>
              </a:highlight>
              <a:cs typeface="Calibri" panose="020F0502020204030204"/>
            </a:endParaRPr>
          </a:p>
          <a:p>
            <a:pPr marL="0" indent="0">
              <a:buNone/>
            </a:pPr>
            <a:endParaRPr lang="en-US" sz="1200" b="1" dirty="0">
              <a:highlight>
                <a:srgbClr val="FFFF00"/>
              </a:highlight>
              <a:ea typeface="+mn-lt"/>
              <a:cs typeface="+mn-lt"/>
            </a:endParaRPr>
          </a:p>
          <a:p>
            <a:pPr algn="ctr">
              <a:buNone/>
            </a:pPr>
            <a:r>
              <a:rPr lang="en-GB" sz="1200" b="1" dirty="0">
                <a:ea typeface="+mn-lt"/>
                <a:cs typeface="+mn-lt"/>
              </a:rPr>
              <a:t>All of the above are compulsory for LCA students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pPr algn="ctr">
              <a:buNone/>
            </a:pPr>
            <a:r>
              <a:rPr lang="en-GB" sz="1200" b="1" dirty="0">
                <a:ea typeface="+mn-lt"/>
                <a:cs typeface="+mn-lt"/>
              </a:rPr>
              <a:t>Retain: Casio Calculator &amp; Geometry Set from last year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sz="1200" b="1" dirty="0"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>
              <a:cs typeface="Calibri" panose="020F0502020204030204"/>
            </a:endParaRPr>
          </a:p>
          <a:p>
            <a:endParaRPr lang="en-US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3868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83F54-FE34-4D15-8CBE-79F6E096D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LCA2 Booklist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FAC69-685D-42F2-B7E6-5756DAFA2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332" y="318649"/>
            <a:ext cx="6960179" cy="7674608"/>
          </a:xfrm>
        </p:spPr>
        <p:txBody>
          <a:bodyPr anchor="ctr">
            <a:normAutofit/>
          </a:bodyPr>
          <a:lstStyle/>
          <a:p>
            <a:r>
              <a:rPr lang="en-GB" sz="1200" dirty="0" err="1">
                <a:ea typeface="+mn-lt"/>
                <a:cs typeface="+mn-lt"/>
              </a:rPr>
              <a:t>Dialann</a:t>
            </a:r>
            <a:r>
              <a:rPr lang="en-GB" sz="1200" dirty="0">
                <a:ea typeface="+mn-lt"/>
                <a:cs typeface="+mn-lt"/>
              </a:rPr>
              <a:t> Obair </a:t>
            </a:r>
            <a:r>
              <a:rPr lang="en-GB" sz="1200" dirty="0" err="1">
                <a:ea typeface="+mn-lt"/>
                <a:cs typeface="+mn-lt"/>
              </a:rPr>
              <a:t>Baile</a:t>
            </a:r>
            <a:r>
              <a:rPr lang="en-GB" sz="1200" dirty="0">
                <a:ea typeface="+mn-lt"/>
                <a:cs typeface="+mn-lt"/>
              </a:rPr>
              <a:t>                                                                                                    €12.00</a:t>
            </a:r>
            <a:endParaRPr lang="en-GB" sz="1200" dirty="0">
              <a:cs typeface="Calibri"/>
            </a:endParaRPr>
          </a:p>
          <a:p>
            <a:pPr marL="0" indent="0">
              <a:buNone/>
            </a:pPr>
            <a:endParaRPr lang="en-GB" sz="1200" dirty="0">
              <a:ea typeface="+mn-lt"/>
              <a:cs typeface="+mn-lt"/>
            </a:endParaRPr>
          </a:p>
          <a:p>
            <a:r>
              <a:rPr lang="en-GB" sz="1200" dirty="0">
                <a:ea typeface="+mn-lt"/>
                <a:cs typeface="+mn-lt"/>
              </a:rPr>
              <a:t>2 X Refill Pad (@ 2.20 each)                                                                                      € 4.40</a:t>
            </a:r>
            <a:r>
              <a:rPr lang="en-US" sz="12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GB" sz="1200" dirty="0">
                <a:ea typeface="+mn-lt"/>
                <a:cs typeface="+mn-lt"/>
              </a:rPr>
              <a:t>    </a:t>
            </a:r>
            <a:endParaRPr lang="en-US" sz="1200">
              <a:cs typeface="Calibri" panose="020F0502020204030204"/>
            </a:endParaRPr>
          </a:p>
          <a:p>
            <a:r>
              <a:rPr lang="en-GB" sz="1200" dirty="0">
                <a:ea typeface="+mn-lt"/>
                <a:cs typeface="+mn-lt"/>
              </a:rPr>
              <a:t>2 X A4 Manuscript Copies                                                                                         € 4.40</a:t>
            </a:r>
            <a:r>
              <a:rPr lang="en-US" sz="1200" dirty="0">
                <a:ea typeface="+mn-lt"/>
                <a:cs typeface="+mn-lt"/>
              </a:rPr>
              <a:t> </a:t>
            </a:r>
            <a:r>
              <a:rPr lang="en-GB" sz="1200" dirty="0">
                <a:ea typeface="+mn-lt"/>
                <a:cs typeface="+mn-lt"/>
              </a:rPr>
              <a:t> 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endParaRPr lang="en-US" sz="1200" dirty="0">
              <a:ea typeface="+mn-lt"/>
              <a:cs typeface="+mn-lt"/>
            </a:endParaRPr>
          </a:p>
          <a:p>
            <a:r>
              <a:rPr lang="en-GB" sz="1200" dirty="0">
                <a:ea typeface="+mn-lt"/>
                <a:cs typeface="+mn-lt"/>
              </a:rPr>
              <a:t>A4 Sketch Pad                                                                                                                €5.00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endParaRPr lang="en-US" sz="1200" dirty="0">
              <a:ea typeface="+mn-lt"/>
              <a:cs typeface="+mn-lt"/>
            </a:endParaRPr>
          </a:p>
          <a:p>
            <a:r>
              <a:rPr lang="en-GB" sz="1200" dirty="0">
                <a:ea typeface="+mn-lt"/>
                <a:cs typeface="+mn-lt"/>
              </a:rPr>
              <a:t>2 X Display Folders (For English Notes &amp; Hotel Catering &amp; Tourism)                   €5.00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en-GB" sz="1200" dirty="0">
                <a:ea typeface="+mn-lt"/>
                <a:cs typeface="+mn-lt"/>
              </a:rPr>
              <a:t>                                                                                                                                </a:t>
            </a:r>
            <a:endParaRPr lang="en-US" sz="1200">
              <a:cs typeface="Calibri" panose="020F0502020204030204"/>
            </a:endParaRPr>
          </a:p>
          <a:p>
            <a:r>
              <a:rPr lang="en-GB" sz="1200" dirty="0">
                <a:ea typeface="+mn-lt"/>
                <a:cs typeface="+mn-lt"/>
              </a:rPr>
              <a:t>LCA Maths Workbook 3           Golden Key Publisher                                              €12.00</a:t>
            </a:r>
            <a:r>
              <a:rPr lang="en-US" sz="1200" dirty="0">
                <a:ea typeface="+mn-lt"/>
                <a:cs typeface="+mn-lt"/>
              </a:rPr>
              <a:t> </a:t>
            </a:r>
          </a:p>
          <a:p>
            <a:endParaRPr lang="en-GB" sz="1200" dirty="0">
              <a:cs typeface="Calibri"/>
            </a:endParaRPr>
          </a:p>
          <a:p>
            <a:r>
              <a:rPr lang="en-GB" sz="1200" dirty="0">
                <a:ea typeface="+mn-lt"/>
                <a:cs typeface="+mn-lt"/>
              </a:rPr>
              <a:t>LCA Maths Workbook 4         Golden Key Publisher                                               €12.00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 sz="1200">
              <a:cs typeface="Calibri"/>
            </a:endParaRPr>
          </a:p>
          <a:p>
            <a:pPr marL="0" indent="0">
              <a:buNone/>
            </a:pPr>
            <a:r>
              <a:rPr lang="en-GB" sz="1200" dirty="0">
                <a:ea typeface="+mn-lt"/>
                <a:cs typeface="+mn-lt"/>
              </a:rPr>
              <a:t>                                                                                                            </a:t>
            </a:r>
            <a:endParaRPr lang="en-US" sz="1200">
              <a:cs typeface="Calibri" panose="020F0502020204030204"/>
            </a:endParaRPr>
          </a:p>
          <a:p>
            <a:r>
              <a:rPr lang="en-GB" sz="1200" dirty="0">
                <a:ea typeface="+mn-lt"/>
                <a:cs typeface="+mn-lt"/>
              </a:rPr>
              <a:t>Hotel Catering &amp; Tourism         LCA Support Service Textbook                              €6.00</a:t>
            </a:r>
            <a:r>
              <a:rPr lang="en-US" sz="12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GB" sz="1200" dirty="0">
                <a:ea typeface="+mn-lt"/>
                <a:cs typeface="+mn-lt"/>
              </a:rPr>
              <a:t>         (available in school-book shop)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 sz="1200">
              <a:cs typeface="Calibri" panose="020F0502020204030204"/>
            </a:endParaRPr>
          </a:p>
          <a:p>
            <a:pPr marL="0" indent="0">
              <a:buNone/>
            </a:pPr>
            <a:r>
              <a:rPr lang="en-GB" sz="1200" dirty="0">
                <a:ea typeface="+mn-lt"/>
                <a:cs typeface="+mn-lt"/>
              </a:rPr>
              <a:t> </a:t>
            </a:r>
            <a:r>
              <a:rPr lang="en-US" sz="1200" dirty="0">
                <a:ea typeface="+mn-lt"/>
                <a:cs typeface="+mn-lt"/>
              </a:rPr>
              <a:t> </a:t>
            </a:r>
            <a:endParaRPr lang="en-US" sz="1200">
              <a:cs typeface="Calibri" panose="020F0502020204030204"/>
            </a:endParaRPr>
          </a:p>
          <a:p>
            <a:r>
              <a:rPr lang="en-GB" sz="1200" b="1" dirty="0">
                <a:highlight>
                  <a:srgbClr val="FFFF00"/>
                </a:highlight>
                <a:ea typeface="+mn-lt"/>
                <a:cs typeface="+mn-lt"/>
              </a:rPr>
              <a:t>The Student Task 2                   Golden Key Publisher                                              €22.00</a:t>
            </a:r>
            <a:r>
              <a:rPr lang="en-US" sz="1200" b="1" dirty="0">
                <a:highlight>
                  <a:srgbClr val="FFFF00"/>
                </a:highlight>
                <a:ea typeface="+mn-lt"/>
                <a:cs typeface="+mn-lt"/>
              </a:rPr>
              <a:t> </a:t>
            </a:r>
            <a:endParaRPr lang="en-US" sz="1200" dirty="0"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200" b="1" dirty="0">
                <a:ea typeface="+mn-lt"/>
                <a:cs typeface="+mn-lt"/>
              </a:rPr>
              <a:t>         </a:t>
            </a:r>
            <a:r>
              <a:rPr lang="en-US" sz="1200" b="1" dirty="0">
                <a:highlight>
                  <a:srgbClr val="FFFF00"/>
                </a:highlight>
                <a:ea typeface="+mn-lt"/>
                <a:cs typeface="+mn-lt"/>
              </a:rPr>
              <a:t> (This money must be paid to LCA Coordinator, Ms. L. O'Brien ASAP) </a:t>
            </a:r>
            <a:endParaRPr lang="en-US" sz="1200" dirty="0">
              <a:highlight>
                <a:srgbClr val="FFFF00"/>
              </a:highlight>
              <a:cs typeface="Calibri" panose="020F0502020204030204"/>
            </a:endParaRPr>
          </a:p>
          <a:p>
            <a:pPr marL="0" indent="0">
              <a:buNone/>
            </a:pPr>
            <a:endParaRPr lang="en-US" sz="1200" b="1" dirty="0">
              <a:highlight>
                <a:srgbClr val="FFFF00"/>
              </a:highlight>
              <a:ea typeface="+mn-lt"/>
              <a:cs typeface="+mn-lt"/>
            </a:endParaRPr>
          </a:p>
          <a:p>
            <a:pPr algn="ctr">
              <a:buNone/>
            </a:pPr>
            <a:r>
              <a:rPr lang="en-GB" sz="1200" b="1" dirty="0">
                <a:ea typeface="+mn-lt"/>
                <a:cs typeface="+mn-lt"/>
              </a:rPr>
              <a:t>All of the above are compulsory for LCA 2 students</a:t>
            </a:r>
            <a:r>
              <a:rPr lang="en-GB" sz="1200" dirty="0">
                <a:ea typeface="+mn-lt"/>
                <a:cs typeface="+mn-lt"/>
              </a:rPr>
              <a:t> </a:t>
            </a:r>
            <a:endParaRPr lang="en-GB">
              <a:ea typeface="+mn-lt"/>
              <a:cs typeface="+mn-lt"/>
            </a:endParaRPr>
          </a:p>
          <a:p>
            <a:pPr algn="ctr">
              <a:buNone/>
            </a:pPr>
            <a:r>
              <a:rPr lang="en-GB" sz="1200" b="1" dirty="0">
                <a:ea typeface="+mn-lt"/>
                <a:cs typeface="+mn-lt"/>
              </a:rPr>
              <a:t>Please retain all books/ materials/ equipment from last year</a:t>
            </a:r>
            <a:r>
              <a:rPr lang="en-GB" sz="1200" dirty="0">
                <a:ea typeface="+mn-lt"/>
                <a:cs typeface="+mn-lt"/>
              </a:rPr>
              <a:t> </a:t>
            </a:r>
            <a:endParaRPr lang="en-GB"/>
          </a:p>
          <a:p>
            <a:pPr algn="ctr">
              <a:buNone/>
            </a:pPr>
            <a:endParaRPr lang="en-GB" sz="1200" b="1" dirty="0">
              <a:cs typeface="Calibri" panose="020F0502020204030204"/>
            </a:endParaRPr>
          </a:p>
          <a:p>
            <a:pPr marL="0" indent="0">
              <a:buNone/>
            </a:pPr>
            <a:endParaRPr lang="en-US" sz="1200" b="1" dirty="0"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dirty="0">
                <a:ea typeface="+mn-lt"/>
                <a:cs typeface="+mn-lt"/>
              </a:rPr>
              <a:t> 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>
              <a:cs typeface="Calibri" panose="020F0502020204030204"/>
            </a:endParaRPr>
          </a:p>
          <a:p>
            <a:endParaRPr lang="en-US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234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797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98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799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600D7D-5C49-4FA9-96DD-8BD6576E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dirty="0">
                <a:solidFill>
                  <a:srgbClr val="FFFFFF"/>
                </a:solidFill>
              </a:rPr>
              <a:t>Dates for Diary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9FEE-CE5D-4A1D-B81F-E5AFA4093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109728" indent="0">
              <a:buNone/>
              <a:defRPr/>
            </a:pPr>
            <a:r>
              <a:rPr lang="en-IE" b="1" dirty="0">
                <a:solidFill>
                  <a:srgbClr val="000000"/>
                </a:solidFill>
              </a:rPr>
              <a:t>Please keep an eye on the school website for important school dates. </a:t>
            </a:r>
          </a:p>
          <a:p>
            <a:pPr marL="109728" indent="0">
              <a:buNone/>
              <a:defRPr/>
            </a:pPr>
            <a:endParaRPr lang="en-IE" b="1" dirty="0">
              <a:solidFill>
                <a:srgbClr val="000000"/>
              </a:solidFill>
            </a:endParaRPr>
          </a:p>
          <a:p>
            <a:pPr marL="109728" indent="0">
              <a:buNone/>
              <a:defRPr/>
            </a:pPr>
            <a:r>
              <a:rPr lang="en-IE" b="1" dirty="0">
                <a:solidFill>
                  <a:srgbClr val="000000"/>
                </a:solidFill>
              </a:rPr>
              <a:t>This is an evolving situation due to COVID19.  </a:t>
            </a:r>
          </a:p>
          <a:p>
            <a:pPr marL="452628" indent="-342900">
              <a:buNone/>
              <a:defRPr/>
            </a:pPr>
            <a:endParaRPr lang="en-IE" altLang="en-US" sz="2000" b="1" dirty="0">
              <a:solidFill>
                <a:srgbClr val="000000"/>
              </a:solidFill>
            </a:endParaRPr>
          </a:p>
          <a:p>
            <a:pPr marL="109728" indent="0">
              <a:buNone/>
              <a:defRPr/>
            </a:pPr>
            <a:endParaRPr lang="en-IE" sz="2000" b="1" dirty="0">
              <a:solidFill>
                <a:srgbClr val="000000"/>
              </a:solidFill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20F2774-F7C6-1646-BB2A-2AD1FC33A5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405DAFF-FA8B-4B48-B2C0-495F0AE79392}" type="slidenum">
              <a:rPr lang="en-US" altLang="en-US" sz="10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27</a:t>
            </a:fld>
            <a:endParaRPr lang="en-US" alt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9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006BC6-E9F0-864C-A614-F0C61D9ED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82" b="4069"/>
          <a:stretch/>
        </p:blipFill>
        <p:spPr>
          <a:xfrm>
            <a:off x="320040" y="180021"/>
            <a:ext cx="11551920" cy="64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6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C60EF7-D3A1-463D-A91C-6FCEF8A3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318" y="11593"/>
            <a:ext cx="4977976" cy="14540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dirty="0">
                <a:solidFill>
                  <a:srgbClr val="000000"/>
                </a:solidFill>
              </a:rPr>
              <a:t>Pastoral Care Team </a:t>
            </a:r>
          </a:p>
        </p:txBody>
      </p:sp>
      <p:sp>
        <p:nvSpPr>
          <p:cNvPr id="7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9701" name="Picture 1" descr="A close up of a hand&#10;&#10;Description automatically generated">
            <a:extLst>
              <a:ext uri="{FF2B5EF4-FFF2-40B4-BE49-F238E27FC236}">
                <a16:creationId xmlns:a16="http://schemas.microsoft.com/office/drawing/2014/main" id="{D5EBAABD-7B97-D64E-B72D-40AED5CC9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8" r="24188" b="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Content Placeholder 1">
            <a:extLst>
              <a:ext uri="{FF2B5EF4-FFF2-40B4-BE49-F238E27FC236}">
                <a16:creationId xmlns:a16="http://schemas.microsoft.com/office/drawing/2014/main" id="{19FC5D5A-7159-424A-96E7-98AA5FB0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825" y="1902966"/>
            <a:ext cx="6623825" cy="5200199"/>
          </a:xfrm>
        </p:spPr>
        <p:txBody>
          <a:bodyPr anchor="ctr">
            <a:normAutofit fontScale="92500" lnSpcReduction="20000"/>
          </a:bodyPr>
          <a:lstStyle/>
          <a:p>
            <a:pPr marL="394970" indent="-285750"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Teachers, SNAs, Secretaries and Caretakers</a:t>
            </a:r>
            <a:endParaRPr lang="en-US"/>
          </a:p>
          <a:p>
            <a:pPr marL="109220" indent="0">
              <a:buNone/>
              <a:defRPr/>
            </a:pPr>
            <a:endParaRPr lang="en-IE" alt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 marL="394970" indent="-285750"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LCA1  Tutor </a:t>
            </a:r>
            <a:r>
              <a:rPr lang="en-IE" sz="2000" dirty="0">
                <a:solidFill>
                  <a:srgbClr val="000000"/>
                </a:solidFill>
              </a:rPr>
              <a:t>                    Ms. M. Bates </a:t>
            </a:r>
            <a:endParaRPr lang="en-IE" sz="2000" dirty="0">
              <a:solidFill>
                <a:srgbClr val="000000"/>
              </a:solidFill>
              <a:cs typeface="Calibri" panose="020F0502020204030204"/>
            </a:endParaRPr>
          </a:p>
          <a:p>
            <a:pPr marL="394970" indent="-285750">
              <a:defRPr/>
            </a:pPr>
            <a:r>
              <a:rPr lang="en-IE" sz="2000" dirty="0">
                <a:solidFill>
                  <a:srgbClr val="000000"/>
                </a:solidFill>
                <a:cs typeface="Calibri" panose="020F0502020204030204"/>
              </a:rPr>
              <a:t>LCA2 Tutor                      Mr. C. Gormley </a:t>
            </a:r>
          </a:p>
          <a:p>
            <a:pPr marL="109220" indent="0">
              <a:buSzPct val="68000"/>
              <a:buNone/>
              <a:defRPr/>
            </a:pPr>
            <a:endParaRPr lang="en-IE" sz="2000" dirty="0">
              <a:solidFill>
                <a:srgbClr val="000000"/>
              </a:solidFill>
            </a:endParaRPr>
          </a:p>
          <a:p>
            <a:pPr marL="109220" lvl="1" indent="0">
              <a:spcBef>
                <a:spcPts val="400"/>
              </a:spcBef>
              <a:buSzPct val="68000"/>
              <a:buNone/>
              <a:defRPr/>
            </a:pPr>
            <a:endParaRPr lang="en-IE" altLang="en-US" sz="2000" dirty="0">
              <a:solidFill>
                <a:srgbClr val="000000"/>
              </a:solidFill>
            </a:endParaRPr>
          </a:p>
          <a:p>
            <a:pPr marL="452120" lvl="1" indent="-342900">
              <a:spcBef>
                <a:spcPts val="400"/>
              </a:spcBef>
              <a:buSzPct val="68000"/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LCA1 Year Head             Ms. O. Finnegan   </a:t>
            </a:r>
            <a:endParaRPr lang="en-IE" altLang="en-US" sz="2000" dirty="0">
              <a:solidFill>
                <a:srgbClr val="000000"/>
              </a:solidFill>
              <a:cs typeface="Calibri"/>
            </a:endParaRPr>
          </a:p>
          <a:p>
            <a:pPr marL="452120" lvl="1" indent="-342900">
              <a:spcBef>
                <a:spcPts val="400"/>
              </a:spcBef>
              <a:buSzPct val="68000"/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LCA2 Year Head             Mr. D. Maher     </a:t>
            </a:r>
            <a:endParaRPr lang="en-IE" alt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 marL="452120" lvl="1" indent="-342900">
              <a:spcBef>
                <a:spcPts val="400"/>
              </a:spcBef>
              <a:buSzPct val="68000"/>
              <a:defRPr/>
            </a:pPr>
            <a:endParaRPr lang="en-IE" alt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 marL="452120" lvl="1" indent="-342900">
              <a:spcBef>
                <a:spcPts val="400"/>
              </a:spcBef>
              <a:buSzPct val="68000"/>
              <a:defRPr/>
            </a:pPr>
            <a:endParaRPr lang="en-IE" alt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 marL="452120" lvl="1" indent="-342900">
              <a:spcBef>
                <a:spcPts val="400"/>
              </a:spcBef>
              <a:buSzPct val="68000"/>
              <a:defRPr/>
            </a:pPr>
            <a:r>
              <a:rPr lang="en-IE" altLang="en-US" sz="2000" dirty="0">
                <a:solidFill>
                  <a:srgbClr val="000000"/>
                </a:solidFill>
                <a:cs typeface="Calibri" panose="020F0502020204030204"/>
              </a:rPr>
              <a:t>LCA Programme Coordinator     Ms. L O'Brien </a:t>
            </a:r>
            <a:endParaRPr lang="en-IE" altLang="en-US" sz="2000" dirty="0">
              <a:solidFill>
                <a:srgbClr val="000000"/>
              </a:solidFill>
            </a:endParaRPr>
          </a:p>
          <a:p>
            <a:pPr marL="109220" lvl="1" indent="0">
              <a:spcBef>
                <a:spcPts val="400"/>
              </a:spcBef>
              <a:buSzPct val="68000"/>
              <a:buNone/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      </a:t>
            </a:r>
            <a:endParaRPr lang="en-IE" alt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 marL="109220" lvl="1" indent="0">
              <a:spcBef>
                <a:spcPts val="400"/>
              </a:spcBef>
              <a:buSzPct val="68000"/>
              <a:buNone/>
              <a:defRPr/>
            </a:pPr>
            <a:endParaRPr lang="en-IE" altLang="en-US" sz="2000" dirty="0">
              <a:solidFill>
                <a:srgbClr val="000000"/>
              </a:solidFill>
            </a:endParaRPr>
          </a:p>
          <a:p>
            <a:pPr marL="394970" lvl="1" indent="-285750">
              <a:spcBef>
                <a:spcPts val="400"/>
              </a:spcBef>
              <a:buSzPct val="68000"/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Chaplain                          Mr. N. McConnell </a:t>
            </a:r>
            <a:endParaRPr lang="en-IE" alt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 marL="394970" lvl="1" indent="-285750">
              <a:spcBef>
                <a:spcPts val="400"/>
              </a:spcBef>
              <a:buSzPct val="68000"/>
              <a:defRPr/>
            </a:pPr>
            <a:endParaRPr lang="en-IE" alt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 marL="3309620" lvl="8" indent="0">
              <a:spcBef>
                <a:spcPts val="400"/>
              </a:spcBef>
              <a:buSzPct val="68000"/>
              <a:buNone/>
              <a:defRPr/>
            </a:pPr>
            <a:endParaRPr lang="en-IE" altLang="en-US" sz="1400" dirty="0">
              <a:solidFill>
                <a:srgbClr val="000000"/>
              </a:solidFill>
              <a:cs typeface="Calibri" panose="020F0502020204030204"/>
            </a:endParaRPr>
          </a:p>
          <a:p>
            <a:pPr marL="3309620" lvl="8" indent="0">
              <a:spcBef>
                <a:spcPts val="400"/>
              </a:spcBef>
              <a:buSzPct val="68000"/>
              <a:buNone/>
              <a:defRPr/>
            </a:pPr>
            <a:r>
              <a:rPr lang="en-IE" altLang="en-US" sz="1400" dirty="0">
                <a:solidFill>
                  <a:srgbClr val="000000"/>
                </a:solidFill>
              </a:rPr>
              <a:t> </a:t>
            </a:r>
            <a:endParaRPr lang="en-IE" altLang="en-US" sz="1400" dirty="0">
              <a:solidFill>
                <a:srgbClr val="000000"/>
              </a:solidFill>
              <a:cs typeface="Calibri" panose="020F0502020204030204"/>
            </a:endParaRPr>
          </a:p>
          <a:p>
            <a:pPr marL="3309620" lvl="8" indent="0">
              <a:spcBef>
                <a:spcPts val="400"/>
              </a:spcBef>
              <a:buSzPct val="68000"/>
              <a:buNone/>
              <a:defRPr/>
            </a:pPr>
            <a:r>
              <a:rPr lang="en-IE" altLang="en-US" sz="1400" dirty="0">
                <a:solidFill>
                  <a:srgbClr val="000000"/>
                </a:solidFill>
              </a:rPr>
              <a:t>   </a:t>
            </a:r>
            <a:endParaRPr lang="en-IE" altLang="en-US" sz="1400" dirty="0">
              <a:solidFill>
                <a:srgbClr val="000000"/>
              </a:solidFill>
              <a:cs typeface="Calibri" panose="020F0502020204030204"/>
            </a:endParaRPr>
          </a:p>
          <a:p>
            <a:pPr marL="394970" lvl="1" indent="-285750">
              <a:spcBef>
                <a:spcPts val="400"/>
              </a:spcBef>
              <a:buSzPct val="68000"/>
              <a:defRPr/>
            </a:pPr>
            <a:endParaRPr lang="en-IE" altLang="en-US" sz="2000" dirty="0">
              <a:solidFill>
                <a:srgbClr val="000000"/>
              </a:solidFill>
              <a:cs typeface="Calibri" panose="020F0502020204030204"/>
            </a:endParaRPr>
          </a:p>
          <a:p>
            <a:pPr marL="394970" lvl="1" indent="-285750">
              <a:spcBef>
                <a:spcPts val="400"/>
              </a:spcBef>
              <a:buSzPct val="68000"/>
              <a:defRPr/>
            </a:pPr>
            <a:endParaRPr lang="en-IE" altLang="en-US" sz="20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6764BC2-2B15-CF45-A702-C3612CD840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346C4E9-C847-5841-B830-75059B80F58B}" type="slidenum">
              <a:rPr lang="en-US" altLang="en-US" sz="11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</a:t>
            </a:fld>
            <a:endParaRPr lang="en-US" altLang="en-US" sz="11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1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C60EF7-D3A1-463D-A91C-6FCEF8A3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318" y="11593"/>
            <a:ext cx="4977976" cy="14540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dirty="0">
                <a:solidFill>
                  <a:srgbClr val="000000"/>
                </a:solidFill>
              </a:rPr>
              <a:t>Pastoral Care Team </a:t>
            </a:r>
          </a:p>
        </p:txBody>
      </p:sp>
      <p:sp>
        <p:nvSpPr>
          <p:cNvPr id="7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9701" name="Picture 1" descr="A close up of a hand&#10;&#10;Description automatically generated">
            <a:extLst>
              <a:ext uri="{FF2B5EF4-FFF2-40B4-BE49-F238E27FC236}">
                <a16:creationId xmlns:a16="http://schemas.microsoft.com/office/drawing/2014/main" id="{D5EBAABD-7B97-D64E-B72D-40AED5CC9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8" r="24188" b="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Content Placeholder 1">
            <a:extLst>
              <a:ext uri="{FF2B5EF4-FFF2-40B4-BE49-F238E27FC236}">
                <a16:creationId xmlns:a16="http://schemas.microsoft.com/office/drawing/2014/main" id="{19FC5D5A-7159-424A-96E7-98AA5FB0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393" y="1517505"/>
            <a:ext cx="6623825" cy="50202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Guidance Counsellors		Ms. K. O’Connell &amp; Ms. C. 					Perris</a:t>
            </a:r>
          </a:p>
          <a:p>
            <a:pPr marL="0" indent="0">
              <a:buNone/>
              <a:defRPr/>
            </a:pPr>
            <a:endParaRPr lang="en-IE" altLang="en-US" sz="20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IE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AEN Coordinator		Ms. Paula Dunne</a:t>
            </a:r>
          </a:p>
          <a:p>
            <a:pPr>
              <a:defRPr/>
            </a:pPr>
            <a:endParaRPr lang="en-IE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Deputy Principals		Mr. C. Morrin, Ms. I. Fallon 				&amp; Ms. D. O’ Keeffe</a:t>
            </a:r>
          </a:p>
          <a:p>
            <a:pPr marL="0" indent="0">
              <a:buNone/>
              <a:defRPr/>
            </a:pPr>
            <a:endParaRPr lang="en-IE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Principal			Ms. B. Kelly</a:t>
            </a:r>
          </a:p>
          <a:p>
            <a:pPr marL="0" indent="0">
              <a:buNone/>
              <a:defRPr/>
            </a:pPr>
            <a:endParaRPr lang="en-IE" alt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Student Support Team</a:t>
            </a:r>
          </a:p>
          <a:p>
            <a:pPr marL="109537" indent="0">
              <a:buNone/>
              <a:defRPr/>
            </a:pPr>
            <a:r>
              <a:rPr lang="en-IE" altLang="en-US" sz="2000" dirty="0">
                <a:solidFill>
                  <a:srgbClr val="000000"/>
                </a:solidFill>
              </a:rPr>
              <a:t>       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6764BC2-2B15-CF45-A702-C3612CD840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346C4E9-C847-5841-B830-75059B80F58B}" type="slidenum">
              <a:rPr lang="en-US" altLang="en-US" sz="11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5</a:t>
            </a:fld>
            <a:endParaRPr lang="en-US" altLang="en-US" sz="11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1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BAE1FA-DC80-4781-B2F3-12A0F23F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Student File at Home</a:t>
            </a:r>
          </a:p>
        </p:txBody>
      </p:sp>
      <p:sp>
        <p:nvSpPr>
          <p:cNvPr id="29698" name="Content Placeholder 1">
            <a:extLst>
              <a:ext uri="{FF2B5EF4-FFF2-40B4-BE49-F238E27FC236}">
                <a16:creationId xmlns:a16="http://schemas.microsoft.com/office/drawing/2014/main" id="{076BF131-12F3-4FBC-8A31-9718686EC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Birth Certificate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PPSN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Passport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Medical Records (if applicable)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Junior Certificate results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Other Certificates e.g. First Aid, ECDL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Reports – school, work experience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Copies of application forms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 dirty="0">
                <a:solidFill>
                  <a:srgbClr val="000000"/>
                </a:solidFill>
              </a:rPr>
              <a:t>Common Email (Gmail) accessible by student      and parents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7296888-305E-184B-A185-6A85F83CD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840293D-A049-2945-A94E-5AA15A56790F}" type="slidenum">
              <a:rPr lang="en-US" altLang="en-US" sz="10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6</a:t>
            </a:fld>
            <a:endParaRPr lang="en-US" alt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F00149-57C2-45A3-81EE-D964A92A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4000" dirty="0">
                <a:solidFill>
                  <a:srgbClr val="FFFFFF"/>
                </a:solidFill>
              </a:rPr>
              <a:t>School Procedures</a:t>
            </a:r>
          </a:p>
        </p:txBody>
      </p:sp>
      <p:sp>
        <p:nvSpPr>
          <p:cNvPr id="30722" name="Content Placeholder 1">
            <a:extLst>
              <a:ext uri="{FF2B5EF4-FFF2-40B4-BE49-F238E27FC236}">
                <a16:creationId xmlns:a16="http://schemas.microsoft.com/office/drawing/2014/main" id="{443F7044-7104-8A40-9F81-28F48D3EC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177172"/>
            <a:ext cx="9853975" cy="4525380"/>
          </a:xfrm>
        </p:spPr>
        <p:txBody>
          <a:bodyPr anchor="ctr">
            <a:normAutofit/>
          </a:bodyPr>
          <a:lstStyle/>
          <a:p>
            <a:r>
              <a:rPr lang="en-IE" altLang="en-US" sz="2400" dirty="0"/>
              <a:t>Correct students’ names needed for school records </a:t>
            </a:r>
          </a:p>
          <a:p>
            <a:r>
              <a:rPr lang="en-IE" altLang="en-US" sz="2400" dirty="0"/>
              <a:t>SMS text alert re: attendance</a:t>
            </a:r>
          </a:p>
          <a:p>
            <a:r>
              <a:rPr lang="en-IE" altLang="en-US" sz="2400" dirty="0"/>
              <a:t>If your child is absent: please contact </a:t>
            </a:r>
            <a:r>
              <a:rPr lang="en-IE" altLang="en-US" sz="2400" dirty="0">
                <a:hlinkClick r:id="rId2"/>
              </a:rPr>
              <a:t>attendance@hfcs.ie</a:t>
            </a:r>
            <a:r>
              <a:rPr lang="en-IE" altLang="en-US" sz="2400" dirty="0"/>
              <a:t> with your child’s name, year group and reason for absence. </a:t>
            </a:r>
          </a:p>
          <a:p>
            <a:r>
              <a:rPr lang="en-IE" altLang="en-US" sz="2400" dirty="0"/>
              <a:t>If you have changed address or phone number, please contact </a:t>
            </a:r>
            <a:r>
              <a:rPr lang="en-IE" altLang="en-US" sz="2400" dirty="0">
                <a:hlinkClick r:id="rId3"/>
              </a:rPr>
              <a:t>info@hfcs.ie</a:t>
            </a:r>
            <a:r>
              <a:rPr lang="en-IE" altLang="en-US" sz="2400" dirty="0"/>
              <a:t> to update. </a:t>
            </a:r>
          </a:p>
          <a:p>
            <a:r>
              <a:rPr lang="en-IE" altLang="en-US" sz="2400" dirty="0"/>
              <a:t>If your child has any medical conditions i.e. peanut allergies etc the school must be informed. </a:t>
            </a:r>
          </a:p>
          <a:p>
            <a:pPr marL="0" indent="0">
              <a:buNone/>
            </a:pPr>
            <a:endParaRPr lang="en-IE" altLang="en-US" sz="2400" dirty="0"/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</a:pPr>
            <a:r>
              <a:rPr lang="en-IE" altLang="en-US" sz="2400" dirty="0"/>
              <a:t>Voluntary contribution – all help needed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</a:pPr>
            <a:r>
              <a:rPr lang="en-IE" altLang="en-US" sz="2400" dirty="0"/>
              <a:t>Student Insurance Scheme - €10 for 24 / 7 cover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4CBAF246-7ABE-E641-9CD1-04CCB1A4D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707624" y="6382512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7A655BAF-04E2-414C-ADC4-BCE9A8D0A286}" type="slidenum">
              <a:rPr lang="en-US" altLang="en-US" sz="100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7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5168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6C85452-7870-458B-B992-AE018CB3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dirty="0">
                <a:solidFill>
                  <a:srgbClr val="FFFFFF"/>
                </a:solidFill>
              </a:rPr>
              <a:t>Complaints / Concerns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BE63F0-7FC4-4998-A56A-626330DD8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sz="2400" dirty="0">
                <a:solidFill>
                  <a:srgbClr val="000000"/>
                </a:solidFill>
              </a:rPr>
              <a:t>Stages:</a:t>
            </a:r>
          </a:p>
          <a:p>
            <a:pPr lvl="1">
              <a:defRPr/>
            </a:pPr>
            <a:r>
              <a:rPr lang="en-IE" dirty="0">
                <a:solidFill>
                  <a:srgbClr val="000000"/>
                </a:solidFill>
              </a:rPr>
              <a:t>Teacher / Tutor / Year Head</a:t>
            </a:r>
          </a:p>
          <a:p>
            <a:pPr lvl="1">
              <a:defRPr/>
            </a:pPr>
            <a:r>
              <a:rPr lang="en-IE" dirty="0">
                <a:solidFill>
                  <a:srgbClr val="000000"/>
                </a:solidFill>
              </a:rPr>
              <a:t>Principal</a:t>
            </a:r>
          </a:p>
          <a:p>
            <a:pPr lvl="1">
              <a:defRPr/>
            </a:pPr>
            <a:r>
              <a:rPr lang="en-IE" dirty="0">
                <a:solidFill>
                  <a:srgbClr val="000000"/>
                </a:solidFill>
              </a:rPr>
              <a:t>Representatives of the Board of Management</a:t>
            </a:r>
          </a:p>
          <a:p>
            <a:pPr lvl="1">
              <a:defRPr/>
            </a:pPr>
            <a:r>
              <a:rPr lang="en-IE" dirty="0">
                <a:solidFill>
                  <a:srgbClr val="000000"/>
                </a:solidFill>
              </a:rPr>
              <a:t>Full Board of Management</a:t>
            </a:r>
          </a:p>
          <a:p>
            <a:pPr lvl="1">
              <a:defRPr/>
            </a:pPr>
            <a:r>
              <a:rPr lang="en-IE" dirty="0">
                <a:solidFill>
                  <a:srgbClr val="000000"/>
                </a:solidFill>
              </a:rPr>
              <a:t>Teaching Council</a:t>
            </a:r>
          </a:p>
          <a:p>
            <a:pPr marL="392113" lvl="1" indent="0">
              <a:buNone/>
              <a:defRPr/>
            </a:pPr>
            <a:endParaRPr lang="en-IE" dirty="0">
              <a:solidFill>
                <a:srgbClr val="000000"/>
              </a:solidFill>
            </a:endParaRP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sz="2400" dirty="0">
                <a:solidFill>
                  <a:srgbClr val="000000"/>
                </a:solidFill>
              </a:rPr>
              <a:t>Complaints Procedure on School’s website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C2908E8-389C-154B-BEEA-CC91188A8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4D3004E3-2DF4-E14A-8CF0-55B047402765}" type="slidenum">
              <a:rPr lang="en-US" altLang="en-US" sz="10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8</a:t>
            </a:fld>
            <a:endParaRPr lang="en-US" alt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3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D0461F72-A27E-48C5-A99A-B5EEDA745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DF382E8D-312B-4792-A211-0BDE37F6F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5562" y="262321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36F9B07-02BE-4BD5-BA9D-E91B8A456B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61268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F81F42D-2E53-49D7-98C9-0BCDA5D53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10" y="180588"/>
            <a:ext cx="5257800" cy="2362200"/>
          </a:xfrm>
          <a:prstGeom prst="rect">
            <a:avLst/>
          </a:prstGeom>
        </p:spPr>
      </p:pic>
      <p:pic>
        <p:nvPicPr>
          <p:cNvPr id="2053" name="Picture 5" descr="C:\Users\briancomerford\AppData\Local\Microsoft\Windows\Temporary Internet Files\Content.IE5\01XS28PS\MC900441884[1].wmf">
            <a:extLst>
              <a:ext uri="{FF2B5EF4-FFF2-40B4-BE49-F238E27FC236}">
                <a16:creationId xmlns:a16="http://schemas.microsoft.com/office/drawing/2014/main" id="{62CC1637-DB19-4A59-8A63-511E9A5C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24" y="319978"/>
            <a:ext cx="5549900" cy="2362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0C3E35-1867-43DE-AD3F-99E163ED4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9167"/>
            <a:ext cx="9144000" cy="174837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4700" b="1" u="sng"/>
              <a:t>LCA: LEAVING CERTIFICATE APPLIED</a:t>
            </a:r>
            <a:r>
              <a:rPr lang="en-GB" sz="4700"/>
              <a:t/>
            </a:r>
            <a:br>
              <a:rPr lang="en-GB" sz="4700"/>
            </a:br>
            <a:endParaRPr lang="en-GB" sz="4700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5FFCF57E-A9BE-470D-88EE-0A9C80285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9616"/>
            <a:ext cx="9144000" cy="913864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/>
              <a:t>The Leaving Certificate Applied is a two-year programme to prepare students for adult and working life.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E1723DCE3B814EA329F80030D3376A" ma:contentTypeVersion="10" ma:contentTypeDescription="Create a new document." ma:contentTypeScope="" ma:versionID="ddb1f622905748b36cecce4b4499ec11">
  <xsd:schema xmlns:xsd="http://www.w3.org/2001/XMLSchema" xmlns:xs="http://www.w3.org/2001/XMLSchema" xmlns:p="http://schemas.microsoft.com/office/2006/metadata/properties" xmlns:ns2="9d59fa3e-7bcd-4371-b9d4-bb18bf49018f" xmlns:ns3="1f2168f2-d21d-4a39-83ef-e4ba8206767a" targetNamespace="http://schemas.microsoft.com/office/2006/metadata/properties" ma:root="true" ma:fieldsID="38363728f657f55a90efbdc3c44adfc3" ns2:_="" ns3:_="">
    <xsd:import namespace="9d59fa3e-7bcd-4371-b9d4-bb18bf49018f"/>
    <xsd:import namespace="1f2168f2-d21d-4a39-83ef-e4ba820676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9fa3e-7bcd-4371-b9d4-bb18bf4901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168f2-d21d-4a39-83ef-e4ba820676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096324-425D-4C46-AD4C-60629CA1F1F1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1f2168f2-d21d-4a39-83ef-e4ba8206767a"/>
    <ds:schemaRef ds:uri="http://schemas.microsoft.com/office/infopath/2007/PartnerControls"/>
    <ds:schemaRef ds:uri="http://schemas.openxmlformats.org/package/2006/metadata/core-properties"/>
    <ds:schemaRef ds:uri="9d59fa3e-7bcd-4371-b9d4-bb18bf49018f"/>
  </ds:schemaRefs>
</ds:datastoreItem>
</file>

<file path=customXml/itemProps2.xml><?xml version="1.0" encoding="utf-8"?>
<ds:datastoreItem xmlns:ds="http://schemas.openxmlformats.org/officeDocument/2006/customXml" ds:itemID="{0EEB1790-3FA6-4F4F-85BA-D230D8A2A4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5B0DBA-0D27-4D3E-B0AA-AC8E1A0178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59fa3e-7bcd-4371-b9d4-bb18bf49018f"/>
    <ds:schemaRef ds:uri="1f2168f2-d21d-4a39-83ef-e4ba820676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594</Words>
  <Application>Microsoft Office PowerPoint</Application>
  <PresentationFormat>Widescreen</PresentationFormat>
  <Paragraphs>289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Lucida Sans Unicode</vt:lpstr>
      <vt:lpstr>Symbol</vt:lpstr>
      <vt:lpstr>Times New Roman</vt:lpstr>
      <vt:lpstr>Wingdings</vt:lpstr>
      <vt:lpstr>Wingdings 3</vt:lpstr>
      <vt:lpstr>Office Theme</vt:lpstr>
      <vt:lpstr>Holy Family Community School</vt:lpstr>
      <vt:lpstr>Changes This Year 2020/21</vt:lpstr>
      <vt:lpstr>PowerPoint Presentation</vt:lpstr>
      <vt:lpstr>Pastoral Care Team </vt:lpstr>
      <vt:lpstr>Pastoral Care Team </vt:lpstr>
      <vt:lpstr>Student File at Home</vt:lpstr>
      <vt:lpstr>School Procedures</vt:lpstr>
      <vt:lpstr>Complaints / Concerns</vt:lpstr>
      <vt:lpstr>LCA: LEAVING CERTIFICATE APPLIED </vt:lpstr>
      <vt:lpstr>PowerPoint Presentation</vt:lpstr>
      <vt:lpstr>PowerPoint Presentation</vt:lpstr>
      <vt:lpstr>Course Structure</vt:lpstr>
      <vt:lpstr>HFCS' LCA Curriculum </vt:lpstr>
      <vt:lpstr>LCA Assessment Breakdown </vt:lpstr>
      <vt:lpstr> Student Tasks </vt:lpstr>
      <vt:lpstr>Subjects </vt:lpstr>
      <vt:lpstr>Subjects </vt:lpstr>
      <vt:lpstr>PowerPoint Presentation</vt:lpstr>
      <vt:lpstr>PowerPoint Presentation</vt:lpstr>
      <vt:lpstr>LCA Certification</vt:lpstr>
      <vt:lpstr>Do Leaving Certificate Applied students receive a Leaving Certificate?</vt:lpstr>
      <vt:lpstr>WHAT CAN STUDENTS DO WHEN THEY FINISH LCA?</vt:lpstr>
      <vt:lpstr>Work Experience </vt:lpstr>
      <vt:lpstr>LCA Fund </vt:lpstr>
      <vt:lpstr>LCA1 Booklist </vt:lpstr>
      <vt:lpstr>LCA2 Booklist </vt:lpstr>
      <vt:lpstr>Dates for Diary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Family Community School</dc:title>
  <dc:creator>Lauren O'Brien</dc:creator>
  <cp:lastModifiedBy>Denise O'Keeffe</cp:lastModifiedBy>
  <cp:revision>388</cp:revision>
  <dcterms:created xsi:type="dcterms:W3CDTF">2020-09-23T21:51:15Z</dcterms:created>
  <dcterms:modified xsi:type="dcterms:W3CDTF">2020-10-05T13:44:19Z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0x010100ABE1723DCE3B814EA329F80030D3376A</vt:lpwstr>
  </property>
</Properties>
</file>