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7" r:id="rId5"/>
    <p:sldId id="321" r:id="rId6"/>
    <p:sldId id="328" r:id="rId7"/>
    <p:sldId id="269" r:id="rId8"/>
    <p:sldId id="326" r:id="rId9"/>
    <p:sldId id="361" r:id="rId10"/>
    <p:sldId id="362" r:id="rId11"/>
    <p:sldId id="311" r:id="rId12"/>
    <p:sldId id="325" r:id="rId13"/>
    <p:sldId id="316" r:id="rId14"/>
    <p:sldId id="310" r:id="rId15"/>
    <p:sldId id="319" r:id="rId16"/>
    <p:sldId id="317" r:id="rId17"/>
    <p:sldId id="364" r:id="rId18"/>
    <p:sldId id="367" r:id="rId19"/>
    <p:sldId id="366" r:id="rId20"/>
    <p:sldId id="259" r:id="rId21"/>
    <p:sldId id="368" r:id="rId22"/>
    <p:sldId id="363" r:id="rId23"/>
    <p:sldId id="369" r:id="rId24"/>
    <p:sldId id="370" r:id="rId25"/>
    <p:sldId id="371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71E90-76C0-445C-E52F-82599260EE38}" v="2" dt="2020-09-24T09:37:15.560"/>
    <p1510:client id="{7CC1B434-B395-4BBC-A560-674D03A451FD}" v="100" dt="2020-09-23T22:23:21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6"/>
  </p:normalViewPr>
  <p:slideViewPr>
    <p:cSldViewPr snapToGrid="0" snapToObjects="1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O'Brien" userId="S::l.obrien@hfcs.ie::e21251e0-c889-4cd0-9152-24636d82e118" providerId="AD" clId="Web-{57471E90-76C0-445C-E52F-82599260EE38}"/>
    <pc:docChg chg="modSld">
      <pc:chgData name="Lauren O'Brien" userId="S::l.obrien@hfcs.ie::e21251e0-c889-4cd0-9152-24636d82e118" providerId="AD" clId="Web-{57471E90-76C0-445C-E52F-82599260EE38}" dt="2020-09-24T09:37:15.560" v="1" actId="20577"/>
      <pc:docMkLst>
        <pc:docMk/>
      </pc:docMkLst>
      <pc:sldChg chg="modSp">
        <pc:chgData name="Lauren O'Brien" userId="S::l.obrien@hfcs.ie::e21251e0-c889-4cd0-9152-24636d82e118" providerId="AD" clId="Web-{57471E90-76C0-445C-E52F-82599260EE38}" dt="2020-09-24T09:37:15.560" v="0" actId="20577"/>
        <pc:sldMkLst>
          <pc:docMk/>
          <pc:sldMk cId="532793718" sldId="369"/>
        </pc:sldMkLst>
        <pc:spChg chg="mod">
          <ac:chgData name="Lauren O'Brien" userId="S::l.obrien@hfcs.ie::e21251e0-c889-4cd0-9152-24636d82e118" providerId="AD" clId="Web-{57471E90-76C0-445C-E52F-82599260EE38}" dt="2020-09-24T09:37:15.560" v="0" actId="20577"/>
          <ac:spMkLst>
            <pc:docMk/>
            <pc:sldMk cId="532793718" sldId="369"/>
            <ac:spMk id="3" creationId="{B483A991-FC7D-4D61-9AFF-685D7116F7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BDDD-92C0-5148-B8CD-62B24C22AFF8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AAA9-431B-EB47-B9D4-990E1A1BE76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062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6E547-7935-456B-B71A-9A357E3DC0D9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z="1100" dirty="0">
                <a:latin typeface="Arial" panose="020B0604020202020204" pitchFamily="34" charset="0"/>
              </a:rPr>
              <a:t>Ongoing TY curriculum evaluation</a:t>
            </a:r>
          </a:p>
          <a:p>
            <a:endParaRPr lang="en-GB" altLang="en-US" sz="1100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E" altLang="en-US" sz="1100" b="1" dirty="0">
                <a:latin typeface="Arial" panose="020B0604020202020204" pitchFamily="34" charset="0"/>
              </a:rPr>
              <a:t>Subject departments, teachers, students, external partners</a:t>
            </a:r>
          </a:p>
          <a:p>
            <a:pPr eaLnBrk="1" hangingPunct="1"/>
            <a:r>
              <a:rPr lang="en-IE" altLang="en-US" sz="1100" dirty="0">
                <a:latin typeface="Arial" panose="020B0604020202020204" pitchFamily="34" charset="0"/>
              </a:rPr>
              <a:t>Calendar layer</a:t>
            </a:r>
          </a:p>
          <a:p>
            <a:pPr lvl="1" eaLnBrk="1" hangingPunct="1"/>
            <a:r>
              <a:rPr lang="en-IE" altLang="en-US" sz="1100" dirty="0">
                <a:latin typeface="Arial" panose="020B0604020202020204" pitchFamily="34" charset="0"/>
              </a:rPr>
              <a:t>Evaluation of musical, work experience</a:t>
            </a:r>
          </a:p>
          <a:p>
            <a:pPr eaLnBrk="1" hangingPunct="1"/>
            <a:r>
              <a:rPr lang="en-IE" altLang="en-US" sz="1100" dirty="0">
                <a:latin typeface="Arial" panose="020B0604020202020204" pitchFamily="34" charset="0"/>
              </a:rPr>
              <a:t>TY specific/modular layer</a:t>
            </a:r>
          </a:p>
          <a:p>
            <a:pPr lvl="1" eaLnBrk="1" hangingPunct="1"/>
            <a:r>
              <a:rPr lang="en-IE" altLang="en-US" sz="1100" dirty="0">
                <a:latin typeface="Arial" panose="020B0604020202020204" pitchFamily="34" charset="0"/>
              </a:rPr>
              <a:t>Evaluation of Social Skills programme, Young Social Innovator, Enterprise</a:t>
            </a:r>
          </a:p>
          <a:p>
            <a:pPr eaLnBrk="1" hangingPunct="1"/>
            <a:r>
              <a:rPr lang="en-IE" altLang="en-US" sz="1100" dirty="0">
                <a:latin typeface="Arial" panose="020B0604020202020204" pitchFamily="34" charset="0"/>
              </a:rPr>
              <a:t>Subject sampling layer</a:t>
            </a:r>
          </a:p>
          <a:p>
            <a:pPr lvl="1" eaLnBrk="1" hangingPunct="1"/>
            <a:r>
              <a:rPr lang="en-IE" altLang="en-US" sz="1100" dirty="0">
                <a:latin typeface="Arial" panose="020B0604020202020204" pitchFamily="34" charset="0"/>
              </a:rPr>
              <a:t>Evaluation of French, German, Art &amp; Heritage</a:t>
            </a:r>
          </a:p>
          <a:p>
            <a:pPr eaLnBrk="1" hangingPunct="1"/>
            <a:r>
              <a:rPr lang="en-IE" altLang="en-US" sz="1100" dirty="0">
                <a:latin typeface="Arial" panose="020B0604020202020204" pitchFamily="34" charset="0"/>
              </a:rPr>
              <a:t>Core subject layer</a:t>
            </a:r>
          </a:p>
          <a:p>
            <a:pPr lvl="1" eaLnBrk="1" hangingPunct="1"/>
            <a:r>
              <a:rPr lang="en-IE" altLang="en-US" sz="1100" dirty="0">
                <a:latin typeface="Arial" panose="020B0604020202020204" pitchFamily="34" charset="0"/>
              </a:rPr>
              <a:t>Evaluation of RE and Maths 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1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A1A7-1BC5-A241-906C-24EE8D41B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91A6B-34F0-914B-B3D9-C8CDF6BF5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B51E-9B84-C24D-A89B-592A77B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074E-23D7-0847-9CC5-E05D76A8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BF540-8BDC-1841-87B2-3DCBF250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45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0F29-E098-144F-BEA2-ABDAADAC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E21A0-4EB5-AD46-8560-4642587C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D83D7-AFD6-8147-B1A7-7B253B4F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96A4-57B2-B844-A8F4-9F49AB9E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CCC04-2420-6645-BC4A-CD365596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380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CD600-9291-FE41-BFA8-046E9B20A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18E7A-EEEF-0A4E-89D7-04001FB52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A893-AC8E-A14B-AAD2-EC38E1EF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C9AA1-7F53-914B-96C0-2D26BFB0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E15C8-DCAE-EA4C-90BC-E35E9831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08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C3C9-79E8-1244-A578-3A49B565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2FDA-AAA9-204C-95CD-23B739DB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F366-EF56-0A46-91E7-D4ABEB7B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03218-9ADE-1F40-AE2D-57EBD9A7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DCA0-194E-A64D-A4AA-9DCD3FFA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34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E221-9450-F148-BC33-55F9F49F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08BCC-C5CC-ED45-A8BE-56F954B5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09BF-72C4-BD4B-BC4D-11D2D671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1C93-2D36-464C-9710-BDE47DF0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34DC0-2A05-DA4B-AB9F-5BF6D201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375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30F-11AE-C64E-847E-0DCEDD92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4454-E173-6D47-B3AB-157FBC365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9EDE8-A70A-3845-B1FA-94E07F1F6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77409-909F-CD44-8B6E-F919BE56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1438-12A1-554A-9420-9F83EEC4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37A2-12D6-8E4B-9F68-FADEF563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157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344A-4AC1-5146-8BC8-3A4F3DA2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7AAD9-E9D6-D44C-9D5A-87821FF0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6CFB0-9651-7344-BE80-477A21E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73B8-ED9F-5F41-BFAC-2D6ECEE5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B2C27-920B-294A-B1DA-CA28F809F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96F21-54EA-5845-AD84-FCD29600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AE50B-1835-684C-9607-A6D95F7A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E79CF-649F-3F44-936B-AC5B43E7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95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6EED-64B7-F142-9B74-1743BA2F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C2F89-7B3C-F648-9CA4-C794D78C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D6FC3-161E-5C46-BF37-46EAEBC8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7E8ED-F7FB-5D4F-8FB9-8FDDC19C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14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1DF5C-9809-2144-850E-0112399E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14511-24D6-5949-B9E6-841947C1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D6E0-81A4-F54A-A274-D8F7F9EF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49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30C8-C9B5-094C-8ACF-1E7083B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455C-7F97-E34E-86EC-F440A0A7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940C-07E3-8E42-84F2-1A6323A9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CB5A9-6E28-D645-BF11-2D434DE6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DA69B-213A-EF49-98F6-060B4599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60AB-3B3F-1741-B0B1-14C52542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13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04EE-6FEE-4948-B161-BA76A8F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0A5D4-9475-1B4B-B993-1DFDD7726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DFF3-461C-D84F-BE8B-937A3A6FE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F5E2-75A4-974B-8962-24A176A6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43E40-108F-4A41-9B9E-4289A651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31618-CE20-9442-B766-0EA68C2C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17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750AE-2A42-2A42-9590-4519C9D3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C77C4-9678-164A-B760-F46B9EE46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90DB-611E-5F4F-B8B0-02DE194ED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5CFE8-4907-CE44-AE66-BE0329BAB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58C7A-1B97-074C-99D6-3A5B10A8E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268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fcs.ie" TargetMode="External"/><Relationship Id="rId2" Type="http://schemas.openxmlformats.org/officeDocument/2006/relationships/hyperlink" Target="mailto:attendance@hfcs.i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.obrien@hfcs.i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95F27-8838-4EFD-B93F-61358607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Holy Family Community School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C72D6AAB-40A2-8B43-9A48-503177AF1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endParaRPr lang="en-IE" altLang="en-US" sz="1500" dirty="0">
              <a:solidFill>
                <a:srgbClr val="FFFFFF"/>
              </a:solidFill>
            </a:endParaRPr>
          </a:p>
          <a:p>
            <a:r>
              <a:rPr lang="en-IE" altLang="en-US" sz="3300" dirty="0">
                <a:solidFill>
                  <a:srgbClr val="FFFFFF"/>
                </a:solidFill>
              </a:rPr>
              <a:t>TY Information 2020/2021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AB19865-D1A2-F140-8BDF-92E26361F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D4759D5-FE33-B443-8527-42786816B74B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BAE1FA-DC80-4781-B2F3-12A0F23F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Student File at Home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076BF131-12F3-4FBC-8A31-9718686E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Birth Certificate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PPSN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Passport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Medical Records (if applicable)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Junior Certificate results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Other Certificates e.g. First Aid, ECDL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Reports – school, work experience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Copies of application forms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Common Email (Gmail) accessible by student      and parents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7296888-305E-184B-A185-6A85F83CD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840293D-A049-2945-A94E-5AA15A56790F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00149-57C2-45A3-81EE-D964A92A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dirty="0">
                <a:solidFill>
                  <a:srgbClr val="FFFFFF"/>
                </a:solidFill>
              </a:rPr>
              <a:t>School Procedures</a:t>
            </a:r>
          </a:p>
        </p:txBody>
      </p:sp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443F7044-7104-8A40-9F81-28F48D3E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177172"/>
            <a:ext cx="9853975" cy="4525380"/>
          </a:xfrm>
        </p:spPr>
        <p:txBody>
          <a:bodyPr anchor="ctr">
            <a:normAutofit/>
          </a:bodyPr>
          <a:lstStyle/>
          <a:p>
            <a:r>
              <a:rPr lang="en-IE" altLang="en-US" sz="2400" dirty="0"/>
              <a:t>Correct students’ names needed for school records </a:t>
            </a:r>
          </a:p>
          <a:p>
            <a:r>
              <a:rPr lang="en-IE" altLang="en-US" sz="2400" dirty="0"/>
              <a:t>SMS text alert re: attendance</a:t>
            </a:r>
          </a:p>
          <a:p>
            <a:r>
              <a:rPr lang="en-IE" altLang="en-US" sz="2400" dirty="0"/>
              <a:t>If your child is absent: please contact </a:t>
            </a:r>
            <a:r>
              <a:rPr lang="en-IE" altLang="en-US" sz="2400" dirty="0">
                <a:hlinkClick r:id="rId2"/>
              </a:rPr>
              <a:t>attendance@hfcs.ie</a:t>
            </a:r>
            <a:r>
              <a:rPr lang="en-IE" altLang="en-US" sz="2400" dirty="0"/>
              <a:t> with your child’s name, year group and reason for absence. </a:t>
            </a:r>
          </a:p>
          <a:p>
            <a:r>
              <a:rPr lang="en-IE" altLang="en-US" sz="2400" dirty="0"/>
              <a:t>If you have changed address or phone number, please contact </a:t>
            </a:r>
            <a:r>
              <a:rPr lang="en-IE" altLang="en-US" sz="2400" dirty="0">
                <a:hlinkClick r:id="rId3"/>
              </a:rPr>
              <a:t>info@hfcs.ie</a:t>
            </a:r>
            <a:r>
              <a:rPr lang="en-IE" altLang="en-US" sz="2400" dirty="0"/>
              <a:t> to update. </a:t>
            </a:r>
          </a:p>
          <a:p>
            <a:r>
              <a:rPr lang="en-IE" altLang="en-US" sz="2400" dirty="0"/>
              <a:t>If your child has any medical conditions i.e. peanut allergies etc the school must be informed. </a:t>
            </a:r>
          </a:p>
          <a:p>
            <a:pPr marL="0" indent="0">
              <a:buNone/>
            </a:pPr>
            <a:endParaRPr lang="en-IE" altLang="en-US" sz="2400" dirty="0"/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IE" altLang="en-US" sz="2400" dirty="0"/>
              <a:t>Voluntary contribution – all help needed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IE" altLang="en-US" sz="2400" dirty="0"/>
              <a:t>Student Insurance Scheme - €10 for 24 / 7 cover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CBAF246-7ABE-E641-9CD1-04CCB1A4D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A655BAF-04E2-414C-ADC4-BCE9A8D0A286}" type="slidenum">
              <a:rPr lang="en-US" altLang="en-US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5168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C85452-7870-458B-B992-AE018CB3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Complaints / Concerns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BE63F0-7FC4-4998-A56A-626330DD8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400" dirty="0">
                <a:solidFill>
                  <a:srgbClr val="000000"/>
                </a:solidFill>
              </a:rPr>
              <a:t>Stages: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Teacher / Tutor / Year Head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Principal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Representatives of the Board of Management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Full Board of Management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Teaching Council</a:t>
            </a:r>
          </a:p>
          <a:p>
            <a:pPr marL="392113" lvl="1" indent="0">
              <a:buNone/>
              <a:defRPr/>
            </a:pPr>
            <a:endParaRPr lang="en-IE" dirty="0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400" dirty="0">
                <a:solidFill>
                  <a:srgbClr val="000000"/>
                </a:solidFill>
              </a:rPr>
              <a:t>Complaints Procedure on School’s website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C2908E8-389C-154B-BEEA-CC91188A8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D3004E3-2DF4-E14A-8CF0-55B047402765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5" name="Rectangle 7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GB" sz="5100" b="1" cap="all" dirty="0"/>
              <a:t>Four Layers of a Transition </a:t>
            </a:r>
            <a:br>
              <a:rPr lang="en-US" altLang="en-GB" sz="5100" b="1" cap="all" dirty="0"/>
            </a:br>
            <a:r>
              <a:rPr lang="en-US" altLang="en-GB" sz="5100" b="1" cap="all" dirty="0"/>
              <a:t>Year Programme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en-GB" sz="2400" dirty="0"/>
              <a:t>“The Onion”</a:t>
            </a:r>
          </a:p>
        </p:txBody>
      </p:sp>
      <p:sp>
        <p:nvSpPr>
          <p:cNvPr id="28686" name="Freeform: Shape 7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687" name="Freeform: Shape 7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688" name="Freeform: Shape 7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689" name="Freeform: Shape 7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690" name="Freeform: Shape 8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542" r="13706" b="-2"/>
          <a:stretch/>
        </p:blipFill>
        <p:spPr>
          <a:xfrm>
            <a:off x="631840" y="598720"/>
            <a:ext cx="5710196" cy="571019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8691" name="Freeform: Shape 8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8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0D347-D425-43E1-835C-5B5967A1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281355"/>
            <a:ext cx="6935373" cy="119376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Calendar “Once Off” Layer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2D3D-6CB7-44E5-B890-676FE855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2276882"/>
            <a:ext cx="5078437" cy="45858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Work Experience Placements.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Visiting Speakers.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Outdoor Pursuits.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Excursions.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Field Trips.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Community Care- Localise Youth Volunteering Programme.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Focus Ireland Sleepout 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Pieta House- Darkness into Light </a:t>
            </a:r>
          </a:p>
          <a:p>
            <a:pPr eaLnBrk="1" hangingPunct="1"/>
            <a:r>
              <a:rPr lang="en-GB" altLang="en-US" sz="2200" dirty="0">
                <a:solidFill>
                  <a:srgbClr val="000000"/>
                </a:solidFill>
              </a:rPr>
              <a:t>Gaeltacht </a:t>
            </a:r>
          </a:p>
          <a:p>
            <a:pPr marL="0" indent="0" eaLnBrk="1" hangingPunct="1">
              <a:buNone/>
            </a:pPr>
            <a:r>
              <a:rPr lang="en-GB" altLang="en-US" sz="1600" dirty="0">
                <a:solidFill>
                  <a:srgbClr val="000000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en-GB" altLang="en-US" sz="1600" dirty="0">
              <a:solidFill>
                <a:srgbClr val="000000"/>
              </a:solidFill>
            </a:endParaRPr>
          </a:p>
          <a:p>
            <a:endParaRPr lang="en-IE" sz="1600" dirty="0">
              <a:solidFill>
                <a:srgbClr val="000000"/>
              </a:solidFill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Viagens Pelo Mundo Ciel, Vacation Trips, Tube, Clip - Clipart World Travel,  HD Png Download , Transparent Png Image - PNGitem">
            <a:extLst>
              <a:ext uri="{FF2B5EF4-FFF2-40B4-BE49-F238E27FC236}">
                <a16:creationId xmlns:a16="http://schemas.microsoft.com/office/drawing/2014/main" id="{F54ED6C8-1D69-44EC-8743-93DDB0421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11968" b="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2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CE9D6-45B2-430E-A608-FA708C30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170603"/>
            <a:ext cx="6886762" cy="122210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TY Modules/Subjects Layer  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5EB86-E4A9-4F01-941A-B449F98BA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364296"/>
            <a:ext cx="3661831" cy="214960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9A337-269B-47A8-8FD2-9B0CEBBB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1800665"/>
            <a:ext cx="5614875" cy="4905005"/>
          </a:xfrm>
        </p:spPr>
        <p:txBody>
          <a:bodyPr anchor="ctr">
            <a:normAutofit fontScale="92500" lnSpcReduction="20000"/>
          </a:bodyPr>
          <a:lstStyle/>
          <a:p>
            <a:r>
              <a:rPr lang="en-IE" sz="2600" dirty="0">
                <a:solidFill>
                  <a:srgbClr val="000000"/>
                </a:solidFill>
              </a:rPr>
              <a:t>Science Communications</a:t>
            </a:r>
          </a:p>
          <a:p>
            <a:r>
              <a:rPr lang="en-IE" sz="2600" dirty="0">
                <a:solidFill>
                  <a:srgbClr val="000000"/>
                </a:solidFill>
              </a:rPr>
              <a:t>Law Education (online course)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Restorative Practice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SPHE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Guidance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Development Education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First Aid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Drama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Coding (ICT) </a:t>
            </a:r>
          </a:p>
          <a:p>
            <a:r>
              <a:rPr lang="en-IE" sz="2600" dirty="0">
                <a:solidFill>
                  <a:srgbClr val="000000"/>
                </a:solidFill>
              </a:rPr>
              <a:t>Future Leaders</a:t>
            </a:r>
          </a:p>
          <a:p>
            <a:pPr eaLnBrk="1" hangingPunct="1"/>
            <a:r>
              <a:rPr lang="en-IE" altLang="en-US" sz="2600" dirty="0">
                <a:solidFill>
                  <a:srgbClr val="000000"/>
                </a:solidFill>
              </a:rPr>
              <a:t>Microsoft Office Specialist:</a:t>
            </a:r>
          </a:p>
          <a:p>
            <a:pPr marL="457200" lvl="1" indent="0" eaLnBrk="1" hangingPunct="1">
              <a:buNone/>
            </a:pPr>
            <a:r>
              <a:rPr lang="en-IE" altLang="en-US" sz="26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IE" altLang="en-US" sz="2600" dirty="0">
                <a:solidFill>
                  <a:srgbClr val="000000"/>
                </a:solidFill>
              </a:rPr>
              <a:t>Word, PowerPoint, Excel.</a:t>
            </a:r>
          </a:p>
          <a:p>
            <a:endParaRPr lang="en-IE" sz="1300" dirty="0">
              <a:solidFill>
                <a:srgbClr val="000000"/>
              </a:solidFill>
            </a:endParaRPr>
          </a:p>
          <a:p>
            <a:endParaRPr lang="en-IE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26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AD48C-A000-433F-9052-F63872D7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646" y="300936"/>
            <a:ext cx="4977976" cy="1454051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LC Subject Sampling 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C86B6-7712-488C-9727-68DCB9C2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E8489-BF2C-4316-9905-ED244E1F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5" y="2055922"/>
            <a:ext cx="4981507" cy="4541826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IE" dirty="0">
                <a:solidFill>
                  <a:srgbClr val="000000"/>
                </a:solidFill>
              </a:rPr>
              <a:t>Technology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Design and Communication Graphic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Art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World of Business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Music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History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Politics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Geography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Biology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Chemistry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Physics </a:t>
            </a:r>
          </a:p>
          <a:p>
            <a:pPr algn="ctr"/>
            <a:r>
              <a:rPr lang="en-IE" dirty="0">
                <a:solidFill>
                  <a:srgbClr val="000000"/>
                </a:solidFill>
              </a:rPr>
              <a:t>Home Economics </a:t>
            </a:r>
          </a:p>
          <a:p>
            <a:pPr marL="0" indent="0">
              <a:buNone/>
            </a:pPr>
            <a:endParaRPr lang="en-IE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9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ga-IE" sz="3600" b="1" dirty="0">
                <a:solidFill>
                  <a:srgbClr val="000000"/>
                </a:solidFill>
              </a:rPr>
              <a:t>Core subject</a:t>
            </a:r>
            <a:r>
              <a:rPr lang="en-IE" sz="3600" b="1" dirty="0">
                <a:solidFill>
                  <a:srgbClr val="000000"/>
                </a:solidFill>
              </a:rPr>
              <a:t> Layer for TY</a:t>
            </a:r>
            <a:endParaRPr lang="ga-IE" sz="3600" b="1" dirty="0">
              <a:solidFill>
                <a:srgbClr val="000000"/>
              </a:solidFill>
            </a:endParaRP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https://blogs.glowscotland.org.uk/ea/STEWARTONACADEMYBLOG/files/2013/02/subje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2335134"/>
            <a:ext cx="4142232" cy="31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0049" y="1880112"/>
            <a:ext cx="4984774" cy="4021320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endParaRPr lang="ga-IE" altLang="ga-IE" sz="2400" i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IE" altLang="ga-IE" sz="2400" i="1" dirty="0">
                <a:solidFill>
                  <a:srgbClr val="000000"/>
                </a:solidFill>
              </a:rPr>
              <a:t>All students will take</a:t>
            </a:r>
            <a:r>
              <a:rPr lang="en-IE" altLang="ga-IE" sz="2400" dirty="0">
                <a:solidFill>
                  <a:srgbClr val="000000"/>
                </a:solidFill>
              </a:rPr>
              <a:t> :</a:t>
            </a:r>
          </a:p>
          <a:p>
            <a:pPr>
              <a:buNone/>
            </a:pPr>
            <a:endParaRPr lang="ga-IE" altLang="ga-IE" sz="2400" dirty="0">
              <a:solidFill>
                <a:srgbClr val="000000"/>
              </a:solidFill>
            </a:endParaRPr>
          </a:p>
          <a:p>
            <a:r>
              <a:rPr lang="en-IE" altLang="ga-IE" sz="2400" dirty="0">
                <a:solidFill>
                  <a:srgbClr val="000000"/>
                </a:solidFill>
              </a:rPr>
              <a:t>Mathematics</a:t>
            </a:r>
          </a:p>
          <a:p>
            <a:r>
              <a:rPr lang="en-IE" altLang="ga-IE" sz="2400" dirty="0">
                <a:solidFill>
                  <a:srgbClr val="000000"/>
                </a:solidFill>
              </a:rPr>
              <a:t>English </a:t>
            </a:r>
          </a:p>
          <a:p>
            <a:r>
              <a:rPr lang="en-IE" altLang="ga-IE" sz="2400" dirty="0">
                <a:solidFill>
                  <a:srgbClr val="000000"/>
                </a:solidFill>
              </a:rPr>
              <a:t>Gaeilge</a:t>
            </a:r>
          </a:p>
          <a:p>
            <a:r>
              <a:rPr lang="en-IE" altLang="ga-IE" sz="2400" dirty="0">
                <a:solidFill>
                  <a:srgbClr val="000000"/>
                </a:solidFill>
              </a:rPr>
              <a:t>Modern Language</a:t>
            </a:r>
          </a:p>
          <a:p>
            <a:r>
              <a:rPr lang="en-IE" altLang="ga-IE" sz="2400" dirty="0">
                <a:solidFill>
                  <a:srgbClr val="000000"/>
                </a:solidFill>
              </a:rPr>
              <a:t>Religion </a:t>
            </a:r>
          </a:p>
          <a:p>
            <a:r>
              <a:rPr lang="en-IE" altLang="ga-IE" sz="2400" dirty="0">
                <a:solidFill>
                  <a:srgbClr val="000000"/>
                </a:solidFill>
              </a:rPr>
              <a:t>PE</a:t>
            </a:r>
            <a:endParaRPr lang="en-IE" altLang="ga-I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E" altLang="ga-I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12A3C-6430-4AFE-9262-6ADF8A50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IE" sz="4000" dirty="0">
                <a:solidFill>
                  <a:srgbClr val="FFFFFF"/>
                </a:solidFill>
              </a:rPr>
              <a:t>Transition Year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F1A6-9FBF-4DA6-9117-4C362F34A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965852" cy="3413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400" b="1" i="1" dirty="0">
                <a:solidFill>
                  <a:schemeClr val="accent1"/>
                </a:solidFill>
              </a:rPr>
              <a:t>Credits for:</a:t>
            </a:r>
          </a:p>
          <a:p>
            <a:pPr marL="0" indent="0">
              <a:buNone/>
            </a:pPr>
            <a:endParaRPr lang="en-IE" sz="2400" b="1" i="1" dirty="0">
              <a:solidFill>
                <a:schemeClr val="accent1"/>
              </a:solidFill>
            </a:endParaRPr>
          </a:p>
          <a:p>
            <a:pPr lvl="1"/>
            <a:r>
              <a:rPr lang="en-IE" dirty="0"/>
              <a:t>All Modules = 10 credits each except for Art, Business, Modern Language and PE which are 15 credits per term </a:t>
            </a:r>
            <a:endParaRPr lang="en-IE" sz="2400" dirty="0">
              <a:solidFill>
                <a:schemeClr val="tx1"/>
              </a:solidFill>
            </a:endParaRPr>
          </a:p>
          <a:p>
            <a:pPr lvl="1"/>
            <a:r>
              <a:rPr lang="en-IE" sz="2400" dirty="0">
                <a:solidFill>
                  <a:schemeClr val="tx1"/>
                </a:solidFill>
              </a:rPr>
              <a:t>Modules: class projects/assessment</a:t>
            </a:r>
          </a:p>
          <a:p>
            <a:pPr lvl="1"/>
            <a:r>
              <a:rPr lang="en-IE" dirty="0"/>
              <a:t>Christmas and Summer Reports (sent home to parents)</a:t>
            </a:r>
            <a:endParaRPr lang="en-IE" sz="2400" dirty="0">
              <a:solidFill>
                <a:schemeClr val="tx1"/>
              </a:solidFill>
            </a:endParaRPr>
          </a:p>
          <a:p>
            <a:pPr lvl="1"/>
            <a:r>
              <a:rPr lang="en-IE" sz="2400" dirty="0">
                <a:solidFill>
                  <a:schemeClr val="tx1"/>
                </a:solidFill>
              </a:rPr>
              <a:t>Work experience diary &amp; Guidance =40 credits </a:t>
            </a:r>
          </a:p>
          <a:p>
            <a:pPr lvl="1"/>
            <a:r>
              <a:rPr lang="en-IE" dirty="0"/>
              <a:t>P</a:t>
            </a:r>
            <a:r>
              <a:rPr lang="en-IE" sz="2400" dirty="0">
                <a:solidFill>
                  <a:schemeClr val="tx1"/>
                </a:solidFill>
              </a:rPr>
              <a:t>ortfolio of Achievement (This is a reflective journal that students complete through</a:t>
            </a:r>
            <a:r>
              <a:rPr lang="en-IE" dirty="0"/>
              <a:t>out the year)</a:t>
            </a:r>
            <a:r>
              <a:rPr lang="en-IE" sz="2400" dirty="0">
                <a:solidFill>
                  <a:schemeClr val="tx1"/>
                </a:solidFill>
              </a:rPr>
              <a:t> = 70 credits </a:t>
            </a:r>
          </a:p>
          <a:p>
            <a:endParaRPr lang="en-I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0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495F62-6C1E-49D1-913E-9EB676D8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IE" sz="4000" dirty="0">
                <a:solidFill>
                  <a:srgbClr val="FFFFFF"/>
                </a:solidFill>
                <a:latin typeface="+mn-lt"/>
              </a:rPr>
              <a:t>TY Grade System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F66315-83E2-462E-B268-ED6D4BAC9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637515"/>
              </p:ext>
            </p:extLst>
          </p:nvPr>
        </p:nvGraphicFramePr>
        <p:xfrm>
          <a:off x="1340968" y="3580616"/>
          <a:ext cx="9509760" cy="2753935"/>
        </p:xfrm>
        <a:graphic>
          <a:graphicData uri="http://schemas.openxmlformats.org/drawingml/2006/table">
            <a:tbl>
              <a:tblPr/>
              <a:tblGrid>
                <a:gridCol w="3169920">
                  <a:extLst>
                    <a:ext uri="{9D8B030D-6E8A-4147-A177-3AD203B41FA5}">
                      <a16:colId xmlns:a16="http://schemas.microsoft.com/office/drawing/2014/main" val="4119768942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1406421026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868137988"/>
                    </a:ext>
                  </a:extLst>
                </a:gridCol>
              </a:tblGrid>
              <a:tr h="5507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u="sng" dirty="0">
                          <a:effectLst/>
                          <a:latin typeface="Calibri" panose="020F0502020204030204" pitchFamily="34" charset="0"/>
                        </a:rPr>
                        <a:t>Credits </a:t>
                      </a:r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u="sng" dirty="0">
                          <a:effectLst/>
                          <a:latin typeface="Calibri" panose="020F0502020204030204" pitchFamily="34" charset="0"/>
                        </a:rPr>
                        <a:t>Percentage </a:t>
                      </a:r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u="sng" dirty="0">
                          <a:effectLst/>
                          <a:latin typeface="Calibri" panose="020F0502020204030204" pitchFamily="34" charset="0"/>
                        </a:rPr>
                        <a:t>Grade Awarded </a:t>
                      </a:r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194325"/>
                  </a:ext>
                </a:extLst>
              </a:tr>
              <a:tr h="5507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375-500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75-100%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Distinction 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15074"/>
                  </a:ext>
                </a:extLst>
              </a:tr>
              <a:tr h="5507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250-374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50-74%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Merit 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25918"/>
                  </a:ext>
                </a:extLst>
              </a:tr>
              <a:tr h="5507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150-249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30-49%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Pass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15825"/>
                  </a:ext>
                </a:extLst>
              </a:tr>
              <a:tr h="5507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0-149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&lt;30%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effectLst/>
                          <a:latin typeface="Calibri" panose="020F0502020204030204" pitchFamily="34" charset="0"/>
                        </a:rPr>
                        <a:t>Fail </a:t>
                      </a:r>
                      <a:endParaRPr lang="en-GB" sz="3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775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3EE31B-E14F-4F52-9089-D400E7D1FE7C}"/>
              </a:ext>
            </a:extLst>
          </p:cNvPr>
          <p:cNvSpPr txBox="1"/>
          <p:nvPr/>
        </p:nvSpPr>
        <p:spPr>
          <a:xfrm>
            <a:off x="1917744" y="2591661"/>
            <a:ext cx="8356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total there are 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500 credits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be awarded for the completion of HFCS’ TY Programme. TY Grade System is as follows;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74548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929DF3-6734-4ADE-9161-6C776E95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Changes This Year 2020/21</a:t>
            </a:r>
          </a:p>
        </p:txBody>
      </p:sp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110F0BCD-3F17-3642-9254-E844EFEE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</a:rPr>
              <a:t>One-way system</a:t>
            </a:r>
          </a:p>
          <a:p>
            <a:r>
              <a:rPr lang="en-US" altLang="en-US" sz="3600" dirty="0">
                <a:solidFill>
                  <a:srgbClr val="000000"/>
                </a:solidFill>
              </a:rPr>
              <a:t>Covid-19 protocols (social distancing, face masks, etc.)</a:t>
            </a:r>
          </a:p>
          <a:p>
            <a:endParaRPr lang="en-IE" altLang="en-US" sz="2400" dirty="0">
              <a:solidFill>
                <a:srgbClr val="000000"/>
              </a:solidFill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6B228CC-2B62-D649-B55E-4E95B8655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C4673E6-C769-9D40-B518-E07BF96A0166}" type="slidenum">
              <a:rPr lang="en-US" altLang="en-US" sz="1000">
                <a:solidFill>
                  <a:srgbClr val="898989"/>
                </a:solidFill>
                <a:latin typeface="Lucida Sans Unicode" panose="020B0602030504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 altLang="en-US" sz="1000" dirty="0">
              <a:solidFill>
                <a:srgbClr val="898989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9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5A331-E63C-4E90-9D60-A5A8F80E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62" y="175846"/>
            <a:ext cx="5614875" cy="1764637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000000"/>
                </a:solidFill>
              </a:rPr>
              <a:t>Portfolio of Achievement (e-Portfolio via Teams) 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6AE5C-24D3-4312-8A25-CACC7B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71" r="2789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A991-FC7D-4D61-9AFF-685D7116F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207" y="1913206"/>
            <a:ext cx="6458128" cy="4768948"/>
          </a:xfrm>
        </p:spPr>
        <p:txBody>
          <a:bodyPr anchor="ctr">
            <a:normAutofit/>
          </a:bodyPr>
          <a:lstStyle/>
          <a:p>
            <a:pPr lvl="0"/>
            <a:r>
              <a:rPr lang="en-IE" sz="2400" dirty="0">
                <a:solidFill>
                  <a:srgbClr val="000000"/>
                </a:solidFill>
              </a:rPr>
              <a:t>Portfolio pieces are selected from class work (projects, presentations, artwork, essays etc.)</a:t>
            </a:r>
          </a:p>
          <a:p>
            <a:pPr lvl="0"/>
            <a:r>
              <a:rPr lang="en-IE" sz="2400" dirty="0">
                <a:solidFill>
                  <a:srgbClr val="000000"/>
                </a:solidFill>
              </a:rPr>
              <a:t>Tour/trip evaluations </a:t>
            </a:r>
          </a:p>
          <a:p>
            <a:pPr lvl="0"/>
            <a:r>
              <a:rPr lang="en-IE" sz="2400" dirty="0">
                <a:solidFill>
                  <a:srgbClr val="000000"/>
                </a:solidFill>
              </a:rPr>
              <a:t>Guest speaker evaluations </a:t>
            </a:r>
          </a:p>
          <a:p>
            <a:pPr lvl="0"/>
            <a:r>
              <a:rPr lang="en-IE" sz="2400" dirty="0">
                <a:solidFill>
                  <a:srgbClr val="000000"/>
                </a:solidFill>
              </a:rPr>
              <a:t>Event evaluations (e.g. Future Leaders, Coffee morning, Dev Ed STG Day)</a:t>
            </a:r>
          </a:p>
          <a:p>
            <a:r>
              <a:rPr lang="en-IE" sz="2400" dirty="0">
                <a:solidFill>
                  <a:srgbClr val="000000"/>
                </a:solidFill>
              </a:rPr>
              <a:t>Work Experience Diary (x2 for 2 different </a:t>
            </a:r>
            <a:r>
              <a:rPr lang="en-IE" sz="2400">
                <a:solidFill>
                  <a:srgbClr val="000000"/>
                </a:solidFill>
              </a:rPr>
              <a:t>workplaces)</a:t>
            </a:r>
            <a:endParaRPr lang="en-IE" sz="2400">
              <a:solidFill>
                <a:srgbClr val="000000"/>
              </a:solidFill>
              <a:cs typeface="Calibri"/>
            </a:endParaRPr>
          </a:p>
          <a:p>
            <a:pPr lvl="0"/>
            <a:r>
              <a:rPr lang="en-IE" sz="2400" dirty="0">
                <a:solidFill>
                  <a:srgbClr val="000000"/>
                </a:solidFill>
              </a:rPr>
              <a:t>Photographic Diary</a:t>
            </a:r>
          </a:p>
          <a:p>
            <a:r>
              <a:rPr lang="en-IE" sz="2400" dirty="0">
                <a:solidFill>
                  <a:srgbClr val="000000"/>
                </a:solidFill>
              </a:rPr>
              <a:t>Unique Activities (e.g. Gaisce, Law Education)</a:t>
            </a:r>
          </a:p>
          <a:p>
            <a:r>
              <a:rPr lang="en-IE" sz="2400" dirty="0">
                <a:solidFill>
                  <a:srgbClr val="000000"/>
                </a:solidFill>
              </a:rPr>
              <a:t>Portfolio is corrected by Tutor and Year Head</a:t>
            </a:r>
          </a:p>
        </p:txBody>
      </p:sp>
    </p:spTree>
    <p:extLst>
      <p:ext uri="{BB962C8B-B14F-4D97-AF65-F5344CB8AC3E}">
        <p14:creationId xmlns:p14="http://schemas.microsoft.com/office/powerpoint/2010/main" val="53279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D8547-1802-47F7-A7BB-650D0B49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Work Experience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Y Work Experience Week 1 — KCS, Kinsale">
            <a:extLst>
              <a:ext uri="{FF2B5EF4-FFF2-40B4-BE49-F238E27FC236}">
                <a16:creationId xmlns:a16="http://schemas.microsoft.com/office/drawing/2014/main" id="{E2322933-A195-485F-89B8-06A3A58E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3234717"/>
            <a:ext cx="4954693" cy="24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EE7B-4369-4C0E-BD9A-DF2501D1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Two Weeks 1</a:t>
            </a:r>
            <a:r>
              <a:rPr lang="en-US" altLang="en-US" sz="1900" baseline="30000" dirty="0">
                <a:solidFill>
                  <a:srgbClr val="000000"/>
                </a:solidFill>
              </a:rPr>
              <a:t>st</a:t>
            </a:r>
            <a:r>
              <a:rPr lang="en-US" altLang="en-US" sz="1900" dirty="0">
                <a:solidFill>
                  <a:srgbClr val="000000"/>
                </a:solidFill>
              </a:rPr>
              <a:t> – 12</a:t>
            </a:r>
            <a:r>
              <a:rPr lang="en-US" altLang="en-US" sz="1900" baseline="30000" dirty="0">
                <a:solidFill>
                  <a:srgbClr val="000000"/>
                </a:solidFill>
              </a:rPr>
              <a:t>th</a:t>
            </a:r>
            <a:r>
              <a:rPr lang="en-US" altLang="en-US" sz="1900" dirty="0">
                <a:solidFill>
                  <a:srgbClr val="000000"/>
                </a:solidFill>
              </a:rPr>
              <a:t> February 2021.</a:t>
            </a:r>
          </a:p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Students are responsible for finding their own placements.</a:t>
            </a:r>
          </a:p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Book placements early as there is a demand for places with the increasing number of TY students.</a:t>
            </a:r>
          </a:p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A variety of placements is recommended.</a:t>
            </a:r>
          </a:p>
          <a:p>
            <a:pPr eaLnBrk="1" hangingPunct="1"/>
            <a:r>
              <a:rPr lang="en-US" altLang="en-US" sz="1900" dirty="0">
                <a:solidFill>
                  <a:srgbClr val="000000"/>
                </a:solidFill>
              </a:rPr>
              <a:t>Check insurance policy with guidance teacher.</a:t>
            </a:r>
          </a:p>
          <a:p>
            <a:endParaRPr lang="en-IE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29433-0D4D-48FC-8C0E-2AD4D6F9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488" y="204816"/>
            <a:ext cx="4977976" cy="1454051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TY Fund 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29064-F217-4130-9371-0E775BF54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899" r="-1" b="7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9F6B-6324-4E3F-A173-7EB05633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404730"/>
            <a:ext cx="5942400" cy="5658085"/>
          </a:xfrm>
        </p:spPr>
        <p:txBody>
          <a:bodyPr anchor="ctr">
            <a:normAutofit fontScale="62500" lnSpcReduction="20000"/>
          </a:bodyPr>
          <a:lstStyle/>
          <a:p>
            <a:r>
              <a:rPr lang="en-IE" b="1" dirty="0">
                <a:solidFill>
                  <a:srgbClr val="000000"/>
                </a:solidFill>
                <a:latin typeface="+mj-lt"/>
              </a:rPr>
              <a:t>TY Fee is €300 and is due now. If there is an issue with payment please contact Ms. L. O’Brien (</a:t>
            </a:r>
            <a:r>
              <a:rPr lang="en-IE" b="1" dirty="0">
                <a:solidFill>
                  <a:srgbClr val="000000"/>
                </a:solidFill>
                <a:latin typeface="+mj-lt"/>
                <a:hlinkClick r:id="rId4"/>
              </a:rPr>
              <a:t>l.obrien@hfcs.ie</a:t>
            </a:r>
            <a:r>
              <a:rPr lang="en-IE" b="1" dirty="0">
                <a:solidFill>
                  <a:srgbClr val="000000"/>
                </a:solidFill>
                <a:latin typeface="+mj-lt"/>
              </a:rPr>
              <a:t>) </a:t>
            </a:r>
          </a:p>
          <a:p>
            <a:endParaRPr lang="en-IE" b="1" dirty="0">
              <a:solidFill>
                <a:srgbClr val="000000"/>
              </a:solidFill>
              <a:latin typeface="+mj-lt"/>
            </a:endParaRPr>
          </a:p>
          <a:p>
            <a:r>
              <a:rPr lang="en-IE" dirty="0"/>
              <a:t>Schools charges for TY typically range between €300-500.</a:t>
            </a:r>
          </a:p>
          <a:p>
            <a:pPr lvl="1"/>
            <a:r>
              <a:rPr lang="en-IE" dirty="0"/>
              <a:t>Costs of certification</a:t>
            </a:r>
          </a:p>
          <a:p>
            <a:pPr lvl="1"/>
            <a:r>
              <a:rPr lang="en-IE" dirty="0"/>
              <a:t>Costs of external experts/programme costs</a:t>
            </a:r>
          </a:p>
          <a:p>
            <a:pPr lvl="1"/>
            <a:r>
              <a:rPr lang="en-IE" dirty="0"/>
              <a:t>Fieldtrips</a:t>
            </a:r>
          </a:p>
          <a:p>
            <a:endParaRPr lang="en-IE" dirty="0"/>
          </a:p>
          <a:p>
            <a:r>
              <a:rPr lang="en-IE" dirty="0"/>
              <a:t>Costs of international trips are extra &amp; around €500-600 * (Due to COVID19 it is highly unlikely that a trip of this nature will proceed)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Spontaneous &amp; Ad-hoc trips/opportunities which companies/venues offer will incur extra small costs such as bus fees &amp; admission fees throughout the year.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b="1" dirty="0"/>
              <a:t>HFCS commits to being flexible and as forewarned &amp; transparent as possible regarding costs. We will strive to achieve a balance between a richly rewarding programme &amp; value for money.</a:t>
            </a:r>
          </a:p>
          <a:p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3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7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8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799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00D7D-5C49-4FA9-96DD-8BD6576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Dates for Diary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9FEE-CE5D-4A1D-B81F-E5AFA409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109728" indent="0">
              <a:buNone/>
              <a:defRPr/>
            </a:pPr>
            <a:r>
              <a:rPr lang="en-IE" b="1" dirty="0">
                <a:solidFill>
                  <a:srgbClr val="000000"/>
                </a:solidFill>
              </a:rPr>
              <a:t>Please keep an eye on the school website for important school dates. </a:t>
            </a:r>
          </a:p>
          <a:p>
            <a:pPr marL="109728" indent="0">
              <a:buNone/>
              <a:defRPr/>
            </a:pPr>
            <a:endParaRPr lang="en-IE" b="1" dirty="0">
              <a:solidFill>
                <a:srgbClr val="000000"/>
              </a:solidFill>
            </a:endParaRPr>
          </a:p>
          <a:p>
            <a:pPr marL="109728" indent="0">
              <a:buNone/>
              <a:defRPr/>
            </a:pPr>
            <a:r>
              <a:rPr lang="en-IE" b="1" dirty="0">
                <a:solidFill>
                  <a:srgbClr val="000000"/>
                </a:solidFill>
              </a:rPr>
              <a:t>This is an evolving situation due to COVID19.  </a:t>
            </a:r>
          </a:p>
          <a:p>
            <a:pPr marL="452628" indent="-342900">
              <a:buNone/>
              <a:defRPr/>
            </a:pPr>
            <a:endParaRPr lang="en-IE" altLang="en-US" sz="2000" b="1" dirty="0">
              <a:solidFill>
                <a:srgbClr val="000000"/>
              </a:solidFill>
            </a:endParaRPr>
          </a:p>
          <a:p>
            <a:pPr marL="109728" indent="0">
              <a:buNone/>
              <a:defRPr/>
            </a:pPr>
            <a:endParaRPr lang="en-IE" sz="2000" b="1" dirty="0">
              <a:solidFill>
                <a:srgbClr val="000000"/>
              </a:solidFill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20F2774-F7C6-1646-BB2A-2AD1FC33A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405DAFF-FA8B-4B48-B2C0-495F0AE79392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06BC6-E9F0-864C-A614-F0C61D9ED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2" b="4069"/>
          <a:stretch/>
        </p:blipFill>
        <p:spPr>
          <a:xfrm>
            <a:off x="320040" y="180021"/>
            <a:ext cx="11551920" cy="64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26DC-8D07-473A-8018-9F52E08C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Transition Year Programme Aims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5501-34D1-4EF3-A7F6-BE366519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7"/>
            <a:ext cx="11002393" cy="490830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At the age of 15-16 young people are at a critical stage in growing up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It is very much a time of </a:t>
            </a:r>
            <a:r>
              <a:rPr lang="en-US" sz="1800" b="1" dirty="0"/>
              <a:t>transition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 One transition is from the dependence of childhood towards the relative  independence of adulthood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en-US" sz="1800" dirty="0"/>
              <a:t>Within school it is a time of transition between the Junior Certificate and the Leaving Certificate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en-US" sz="1800" dirty="0"/>
              <a:t>Young people growing up have many needs, for example; </a:t>
            </a:r>
          </a:p>
          <a:p>
            <a:endParaRPr lang="en-US" sz="1400" b="1" dirty="0"/>
          </a:p>
          <a:p>
            <a:endParaRPr lang="en-US" sz="2000" dirty="0"/>
          </a:p>
          <a:p>
            <a:endParaRPr lang="en-US" sz="2000" dirty="0"/>
          </a:p>
          <a:p>
            <a:endParaRPr lang="en-IE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10BB3-1223-43DB-A1E9-B206E1464C8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1963979" y="4182433"/>
            <a:ext cx="1657350" cy="165735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350" dirty="0">
              <a:solidFill>
                <a:schemeClr val="accent2"/>
              </a:solidFill>
            </a:endParaRP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4164033" y="4182433"/>
            <a:ext cx="1657350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6374313" y="4191686"/>
            <a:ext cx="1657350" cy="165735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350" dirty="0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8504910" y="4191686"/>
            <a:ext cx="1657350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350" dirty="0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099061" y="4718718"/>
            <a:ext cx="1314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Personal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development</a:t>
            </a:r>
            <a:endParaRPr lang="en-US" sz="1600" b="1" dirty="0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286390" y="4727973"/>
            <a:ext cx="1314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Social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development</a:t>
            </a:r>
            <a:endParaRPr lang="en-US" sz="1600" b="1" dirty="0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505787" y="4718719"/>
            <a:ext cx="1314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Academic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development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8676225" y="4718720"/>
            <a:ext cx="1314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Vocational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 autoUpdateAnimBg="0"/>
      <p:bldP spid="30729" grpId="0" animBg="1" autoUpdateAnimBg="0"/>
      <p:bldP spid="30730" grpId="0" animBg="1" autoUpdateAnimBg="0"/>
      <p:bldP spid="30731" grpId="0" animBg="1" autoUpdateAnimBg="0"/>
      <p:bldP spid="30734" grpId="0" autoUpdateAnimBg="0"/>
      <p:bldP spid="30735" grpId="0" autoUpdateAnimBg="0"/>
      <p:bldP spid="30736" grpId="0" autoUpdateAnimBg="0"/>
      <p:bldP spid="307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691F1-D7AB-4DDA-8631-7E797130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rgbClr val="FFFFFF"/>
                </a:solidFill>
              </a:rPr>
              <a:t>Purpose of Transition Year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30F4F-193D-413F-A693-DEC5F635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IE" sz="2200" dirty="0"/>
              <a:t>Space provided to grow and mature</a:t>
            </a:r>
          </a:p>
          <a:p>
            <a:endParaRPr lang="en-IE" sz="2200" dirty="0"/>
          </a:p>
          <a:p>
            <a:r>
              <a:rPr lang="en-IE" sz="2200" dirty="0"/>
              <a:t>Students have many opportunities to practice team work skills, research skills , IT skills, project skills</a:t>
            </a:r>
          </a:p>
          <a:p>
            <a:endParaRPr lang="en-IE" sz="2200" dirty="0"/>
          </a:p>
          <a:p>
            <a:r>
              <a:rPr lang="en-IE" sz="2200" dirty="0"/>
              <a:t>Students become  more self-directed learners through the development of general, technical and academic skills</a:t>
            </a:r>
          </a:p>
          <a:p>
            <a:endParaRPr lang="en-IE" sz="2200" dirty="0"/>
          </a:p>
          <a:p>
            <a:r>
              <a:rPr lang="en-IE" sz="2200" dirty="0"/>
              <a:t>Students gain in maturity in relation to work and careers by developing work-related skills and career planning</a:t>
            </a:r>
          </a:p>
          <a:p>
            <a:endParaRPr lang="en-IE" sz="2200" dirty="0"/>
          </a:p>
          <a:p>
            <a:r>
              <a:rPr lang="en-IE" sz="2200" dirty="0"/>
              <a:t>Opportunities to develop communication skills, self-confidence and a sense of responsibility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586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6">
            <a:extLst>
              <a:ext uri="{FF2B5EF4-FFF2-40B4-BE49-F238E27FC236}">
                <a16:creationId xmlns:a16="http://schemas.microsoft.com/office/drawing/2014/main" id="{2E4A3AB1-45F3-4F8B-9FA7-43FEE00E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870" y="2085975"/>
            <a:ext cx="2400300" cy="22860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IE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91635799-E241-4069-902C-106B75964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720" y="3571875"/>
            <a:ext cx="2400300" cy="2286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IE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C6C9BB25-10BD-4239-88C6-E5C091D48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905" y="2428877"/>
            <a:ext cx="241104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500" dirty="0">
                <a:solidFill>
                  <a:prstClr val="black"/>
                </a:solidFill>
                <a:latin typeface="Rockwell" panose="02060603020205020403"/>
              </a:rPr>
              <a:t>Education for </a:t>
            </a:r>
          </a:p>
          <a:p>
            <a:pPr algn="ctr" defTabSz="457200">
              <a:defRPr/>
            </a:pPr>
            <a:r>
              <a:rPr lang="en-US" sz="1500" b="1" dirty="0">
                <a:solidFill>
                  <a:prstClr val="black"/>
                </a:solidFill>
                <a:latin typeface="Rockwell" panose="02060603020205020403"/>
              </a:rPr>
              <a:t>MATURITY</a:t>
            </a:r>
            <a:endParaRPr lang="en-US" sz="1500" dirty="0">
              <a:solidFill>
                <a:prstClr val="black"/>
              </a:solidFill>
              <a:latin typeface="Rockwell" panose="02060603020205020403"/>
            </a:endParaRPr>
          </a:p>
          <a:p>
            <a:pPr algn="ctr" defTabSz="457200">
              <a:defRPr/>
            </a:pPr>
            <a:r>
              <a:rPr lang="en-US" sz="1500" dirty="0">
                <a:solidFill>
                  <a:prstClr val="black"/>
                </a:solidFill>
                <a:latin typeface="Rockwell" panose="02060603020205020403"/>
              </a:rPr>
              <a:t>with emphasis on social </a:t>
            </a:r>
          </a:p>
          <a:p>
            <a:pPr algn="ctr" defTabSz="457200">
              <a:defRPr/>
            </a:pPr>
            <a:r>
              <a:rPr lang="en-US" sz="1500" dirty="0">
                <a:solidFill>
                  <a:prstClr val="black"/>
                </a:solidFill>
                <a:latin typeface="Rockwell" panose="02060603020205020403"/>
              </a:rPr>
              <a:t>awareness and increased</a:t>
            </a:r>
          </a:p>
          <a:p>
            <a:pPr algn="ctr" defTabSz="457200">
              <a:defRPr/>
            </a:pPr>
            <a:r>
              <a:rPr lang="en-US" sz="1500" dirty="0">
                <a:solidFill>
                  <a:prstClr val="black"/>
                </a:solidFill>
                <a:latin typeface="Rockwell" panose="02060603020205020403"/>
              </a:rPr>
              <a:t> social competence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66807224-31AC-46B1-9A8F-FD83D34A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340" y="3861049"/>
            <a:ext cx="1855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Education  through experience  of </a:t>
            </a:r>
            <a:r>
              <a:rPr lang="en-US" sz="1500" b="1" dirty="0">
                <a:solidFill>
                  <a:prstClr val="white"/>
                </a:solidFill>
                <a:latin typeface="Rockwell" panose="02060603020205020403"/>
              </a:rPr>
              <a:t>ADULT</a:t>
            </a: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 and </a:t>
            </a:r>
            <a:r>
              <a:rPr lang="en-US" sz="1500" b="1" dirty="0">
                <a:solidFill>
                  <a:prstClr val="white"/>
                </a:solidFill>
                <a:latin typeface="Rockwell" panose="02060603020205020403"/>
              </a:rPr>
              <a:t>WORKING LIFE</a:t>
            </a: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 as a basis for personal development and maturity</a:t>
            </a: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9460EC22-BAB7-4F88-9469-77461D43B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836" y="3514725"/>
            <a:ext cx="2237184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defRPr/>
            </a:pP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Promotion of </a:t>
            </a:r>
          </a:p>
          <a:p>
            <a:pPr algn="ctr" defTabSz="457200">
              <a:defRPr/>
            </a:pP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general, technical and </a:t>
            </a:r>
          </a:p>
          <a:p>
            <a:pPr algn="ctr" defTabSz="457200">
              <a:defRPr/>
            </a:pP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academic </a:t>
            </a:r>
            <a:r>
              <a:rPr lang="en-US" sz="1500" b="1" dirty="0">
                <a:solidFill>
                  <a:prstClr val="white"/>
                </a:solidFill>
                <a:latin typeface="Rockwell" panose="02060603020205020403"/>
              </a:rPr>
              <a:t>SKILLS </a:t>
            </a: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with </a:t>
            </a:r>
          </a:p>
          <a:p>
            <a:pPr algn="ctr" defTabSz="457200">
              <a:defRPr/>
            </a:pP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an</a:t>
            </a:r>
            <a:r>
              <a:rPr lang="en-US" sz="1500" b="1" dirty="0">
                <a:solidFill>
                  <a:prstClr val="white"/>
                </a:solidFill>
                <a:latin typeface="Rockwell" panose="02060603020205020403"/>
              </a:rPr>
              <a:t> </a:t>
            </a: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emphasis on</a:t>
            </a:r>
          </a:p>
          <a:p>
            <a:pPr algn="ctr" defTabSz="457200">
              <a:defRPr/>
            </a:pP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 interdisciplinary and </a:t>
            </a:r>
          </a:p>
          <a:p>
            <a:pPr algn="ctr" defTabSz="457200">
              <a:defRPr/>
            </a:pPr>
            <a:r>
              <a:rPr lang="en-US" sz="1500" dirty="0">
                <a:solidFill>
                  <a:prstClr val="white"/>
                </a:solidFill>
                <a:latin typeface="Rockwell" panose="02060603020205020403"/>
              </a:rPr>
              <a:t>self-directed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CDCF3-7C46-48C3-ACCE-4A39646AB061}"/>
              </a:ext>
            </a:extLst>
          </p:cNvPr>
          <p:cNvSpPr txBox="1"/>
          <p:nvPr/>
        </p:nvSpPr>
        <p:spPr>
          <a:xfrm>
            <a:off x="6808008" y="1298713"/>
            <a:ext cx="397926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IE" sz="2000" dirty="0">
              <a:latin typeface="+mj-lt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Bridge between childhood and adulthood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Bridge between junior cycle and LC programmes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Broad educational experience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Active and experiential learning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Education for maturity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Skills development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Experience of adult and working life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1600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Promote personal, social, educational and vocational development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Autonomous, participative and responsible citizens</a:t>
            </a:r>
          </a:p>
          <a:p>
            <a:pPr defTabSz="457200">
              <a:defRPr/>
            </a:pPr>
            <a:endParaRPr lang="en-IE" b="1" dirty="0">
              <a:solidFill>
                <a:srgbClr val="0000FF"/>
              </a:solidFill>
              <a:latin typeface="Rockwell" panose="02060603020205020403"/>
            </a:endParaRPr>
          </a:p>
          <a:p>
            <a:pPr defTabSz="457200">
              <a:defRPr/>
            </a:pPr>
            <a:r>
              <a:rPr lang="en-IE" b="1" dirty="0">
                <a:solidFill>
                  <a:srgbClr val="0000FF"/>
                </a:solidFill>
                <a:latin typeface="Rockwell" panose="02060603020205020403"/>
              </a:rPr>
              <a:t>	</a:t>
            </a:r>
          </a:p>
          <a:p>
            <a:pPr defTabSz="457200">
              <a:defRPr/>
            </a:pPr>
            <a:endParaRPr lang="en-IE" b="1" dirty="0">
              <a:solidFill>
                <a:srgbClr val="0000FF"/>
              </a:solidFill>
              <a:latin typeface="Rockwell" panose="02060603020205020403"/>
            </a:endParaRPr>
          </a:p>
          <a:p>
            <a:pPr defTabSz="457200">
              <a:defRPr/>
            </a:pPr>
            <a:r>
              <a:rPr lang="en-IE" b="1" dirty="0">
                <a:solidFill>
                  <a:srgbClr val="0000FF"/>
                </a:solidFill>
                <a:latin typeface="Rockwell" panose="02060603020205020403"/>
              </a:rPr>
              <a:t>	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0D5514-CE34-40C6-A7BC-750A6C3F2B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5617" y="217488"/>
            <a:ext cx="10515600" cy="1325563"/>
          </a:xfrm>
        </p:spPr>
        <p:txBody>
          <a:bodyPr/>
          <a:lstStyle/>
          <a:p>
            <a:pPr algn="ctr"/>
            <a:r>
              <a:rPr lang="en-IE" dirty="0">
                <a:solidFill>
                  <a:schemeClr val="accent1"/>
                </a:solidFill>
              </a:rPr>
              <a:t>Multiple Aims of Transition Year</a:t>
            </a:r>
          </a:p>
        </p:txBody>
      </p:sp>
    </p:spTree>
    <p:extLst>
      <p:ext uri="{BB962C8B-B14F-4D97-AF65-F5344CB8AC3E}">
        <p14:creationId xmlns:p14="http://schemas.microsoft.com/office/powerpoint/2010/main" val="42803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utoUpdateAnimBg="0"/>
      <p:bldP spid="5" grpId="0" build="p" autoUpdateAnimBg="0"/>
      <p:bldP spid="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06167-ABC9-4454-9C22-E9F410DE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Transition Year </a:t>
            </a:r>
            <a:br>
              <a:rPr lang="en-IE" dirty="0">
                <a:solidFill>
                  <a:srgbClr val="FFFFFF"/>
                </a:solidFill>
              </a:rPr>
            </a:br>
            <a:r>
              <a:rPr lang="en-IE" dirty="0">
                <a:solidFill>
                  <a:srgbClr val="FFFFFF"/>
                </a:solidFill>
              </a:rPr>
              <a:t>Mindset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5680-6E0A-4076-8216-7E0A0F939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768626"/>
            <a:ext cx="5611096" cy="55289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en-US" sz="2200" dirty="0"/>
              <a:t>Need to embrace the change that comes with Transition Year:</a:t>
            </a:r>
          </a:p>
          <a:p>
            <a:pPr marL="0" indent="0">
              <a:buNone/>
            </a:pPr>
            <a:endParaRPr lang="en-US" altLang="en-US" sz="2200" dirty="0"/>
          </a:p>
          <a:p>
            <a:pPr lvl="1"/>
            <a:r>
              <a:rPr lang="en-US" altLang="en-US" sz="2200" dirty="0"/>
              <a:t>Transfer to Senior Cycle – additional privileges and responsibilities. </a:t>
            </a:r>
          </a:p>
          <a:p>
            <a:pPr lvl="1"/>
            <a:r>
              <a:rPr lang="en-US" altLang="en-US" sz="2200" dirty="0"/>
              <a:t>New subjects.</a:t>
            </a:r>
          </a:p>
          <a:p>
            <a:pPr lvl="1"/>
            <a:r>
              <a:rPr lang="en-US" altLang="en-US" sz="2200" dirty="0"/>
              <a:t>New friends.</a:t>
            </a:r>
          </a:p>
          <a:p>
            <a:pPr lvl="1"/>
            <a:r>
              <a:rPr lang="en-US" altLang="en-US" sz="2200" dirty="0"/>
              <a:t>Different type of learning.</a:t>
            </a:r>
          </a:p>
          <a:p>
            <a:pPr lvl="1"/>
            <a:r>
              <a:rPr lang="en-US" altLang="en-US" sz="2200" dirty="0"/>
              <a:t>New experiences.</a:t>
            </a:r>
          </a:p>
          <a:p>
            <a:pPr lvl="1"/>
            <a:r>
              <a:rPr lang="en-US" altLang="en-US" sz="2200" dirty="0"/>
              <a:t>Gaisce/GAA Future Leaders/ Law Education</a:t>
            </a:r>
          </a:p>
          <a:p>
            <a:pPr lvl="1"/>
            <a:r>
              <a:rPr lang="en-US" altLang="en-US" sz="2200" dirty="0"/>
              <a:t>Students are responsible for their own learning.</a:t>
            </a:r>
          </a:p>
          <a:p>
            <a:pPr marL="457200" lvl="1" indent="0">
              <a:buNone/>
            </a:pPr>
            <a:endParaRPr lang="en-US" altLang="en-US" sz="2200" dirty="0"/>
          </a:p>
          <a:p>
            <a:r>
              <a:rPr lang="en-US" altLang="en-US" sz="2200" dirty="0"/>
              <a:t>Need to maintain study/work pattern outside of school: </a:t>
            </a:r>
          </a:p>
          <a:p>
            <a:pPr lvl="1"/>
            <a:r>
              <a:rPr lang="en-US" altLang="en-US" sz="2200" dirty="0"/>
              <a:t>Different approach to that utilised when studying the traditional curriculum – project-based, reflective</a:t>
            </a:r>
            <a:r>
              <a:rPr lang="en-US" altLang="en-US" sz="2600" dirty="0"/>
              <a:t>.</a:t>
            </a:r>
          </a:p>
          <a:p>
            <a:endParaRPr lang="en-I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3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C60EF7-D3A1-463D-A91C-6FCEF8A3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318" y="11593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000000"/>
                </a:solidFill>
              </a:rPr>
              <a:t>Pastoral Care Team 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701" name="Picture 1" descr="A close up of a hand&#10;&#10;Description automatically generated">
            <a:extLst>
              <a:ext uri="{FF2B5EF4-FFF2-40B4-BE49-F238E27FC236}">
                <a16:creationId xmlns:a16="http://schemas.microsoft.com/office/drawing/2014/main" id="{D5EBAABD-7B97-D64E-B72D-40AED5CC9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r="24188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19FC5D5A-7159-424A-96E7-98AA5FB0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825" y="1902966"/>
            <a:ext cx="6623825" cy="5200199"/>
          </a:xfrm>
        </p:spPr>
        <p:txBody>
          <a:bodyPr anchor="ctr">
            <a:normAutofit/>
          </a:bodyPr>
          <a:lstStyle/>
          <a:p>
            <a:pPr marL="395478" indent="-285750"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Teachers, SNAs, Secretaries and Caretakers</a:t>
            </a:r>
          </a:p>
          <a:p>
            <a:pPr marL="109728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 marL="395478" indent="-285750"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TY Tutors		Mr. M. Greene (TY1)</a:t>
            </a:r>
          </a:p>
          <a:p>
            <a:pPr marL="109728" indent="0">
              <a:buNone/>
              <a:defRPr/>
            </a:pPr>
            <a:r>
              <a:rPr lang="en-IE" sz="2000" dirty="0">
                <a:solidFill>
                  <a:srgbClr val="000000"/>
                </a:solidFill>
              </a:rPr>
              <a:t>			Mr. M. Fiorentini (TY2)</a:t>
            </a:r>
          </a:p>
          <a:p>
            <a:pPr marL="109728" indent="0">
              <a:buNone/>
              <a:defRPr/>
            </a:pPr>
            <a:r>
              <a:rPr lang="en-IE" sz="2000" dirty="0">
                <a:solidFill>
                  <a:srgbClr val="000000"/>
                </a:solidFill>
              </a:rPr>
              <a:t>			Ms. P. Ralph (TY3)							</a:t>
            </a:r>
            <a:endParaRPr lang="en-IE" altLang="en-US" sz="2000" dirty="0">
              <a:solidFill>
                <a:srgbClr val="000000"/>
              </a:solidFill>
            </a:endParaRPr>
          </a:p>
          <a:p>
            <a:pPr marL="395287" lvl="1" indent="-285750">
              <a:spcBef>
                <a:spcPts val="400"/>
              </a:spcBef>
              <a:buSzPct val="68000"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Year Head		Ms. L. O’Brien   </a:t>
            </a:r>
          </a:p>
          <a:p>
            <a:pPr marL="109537" lvl="1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                           </a:t>
            </a:r>
          </a:p>
          <a:p>
            <a:pPr marL="109537" lvl="1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      </a:t>
            </a:r>
          </a:p>
          <a:p>
            <a:pPr marL="395287" lvl="1" indent="-285750">
              <a:spcBef>
                <a:spcPts val="400"/>
              </a:spcBef>
              <a:buSzPct val="68000"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Chaplain		Mr. N. McConnell </a:t>
            </a:r>
          </a:p>
          <a:p>
            <a:pPr marL="395287" lvl="1" indent="-28575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 marL="3309937" lvl="8" indent="0">
              <a:spcBef>
                <a:spcPts val="400"/>
              </a:spcBef>
              <a:buSzPct val="68000"/>
              <a:buNone/>
              <a:defRPr/>
            </a:pPr>
            <a:endParaRPr lang="en-IE" altLang="en-US" sz="1400" dirty="0">
              <a:solidFill>
                <a:srgbClr val="000000"/>
              </a:solidFill>
            </a:endParaRPr>
          </a:p>
          <a:p>
            <a:pPr marL="3309937" lvl="8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1400" dirty="0">
                <a:solidFill>
                  <a:srgbClr val="000000"/>
                </a:solidFill>
              </a:rPr>
              <a:t> </a:t>
            </a:r>
          </a:p>
          <a:p>
            <a:pPr marL="3309937" lvl="8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1400" dirty="0">
                <a:solidFill>
                  <a:srgbClr val="000000"/>
                </a:solidFill>
              </a:rPr>
              <a:t>   </a:t>
            </a:r>
          </a:p>
          <a:p>
            <a:pPr marL="395287" lvl="1" indent="-28575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 marL="395287" lvl="1" indent="-28575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6764BC2-2B15-CF45-A702-C3612CD8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346C4E9-C847-5841-B830-75059B80F58B}" type="slidenum">
              <a:rPr lang="en-US" altLang="en-US" sz="11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US" alt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C60EF7-D3A1-463D-A91C-6FCEF8A3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318" y="11593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000000"/>
                </a:solidFill>
              </a:rPr>
              <a:t>Pastoral Care Team 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701" name="Picture 1" descr="A close up of a hand&#10;&#10;Description automatically generated">
            <a:extLst>
              <a:ext uri="{FF2B5EF4-FFF2-40B4-BE49-F238E27FC236}">
                <a16:creationId xmlns:a16="http://schemas.microsoft.com/office/drawing/2014/main" id="{D5EBAABD-7B97-D64E-B72D-40AED5CC9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r="24188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19FC5D5A-7159-424A-96E7-98AA5FB0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393" y="1517505"/>
            <a:ext cx="6623825" cy="50202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Guidance Counsellors		Ms. K. O’Connell &amp; Ms. C. 					Perris</a:t>
            </a: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AEN Coordinator		Ms. Paula Dunne</a:t>
            </a:r>
          </a:p>
          <a:p>
            <a:pPr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Deputy Principals		Mr. C. Morrin, Ms. I. Fallon 				&amp; Ms. D. O’ Keeffe</a:t>
            </a: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Principal			Ms. B. Kelly</a:t>
            </a: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Student Support Team</a:t>
            </a:r>
          </a:p>
          <a:p>
            <a:pPr marL="109537" indent="0">
              <a:buNone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      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6764BC2-2B15-CF45-A702-C3612CD8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346C4E9-C847-5841-B830-75059B80F58B}" type="slidenum">
              <a:rPr lang="en-US" altLang="en-US" sz="11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1723DCE3B814EA329F80030D3376A" ma:contentTypeVersion="10" ma:contentTypeDescription="Create a new document." ma:contentTypeScope="" ma:versionID="ddb1f622905748b36cecce4b4499ec11">
  <xsd:schema xmlns:xsd="http://www.w3.org/2001/XMLSchema" xmlns:xs="http://www.w3.org/2001/XMLSchema" xmlns:p="http://schemas.microsoft.com/office/2006/metadata/properties" xmlns:ns2="9d59fa3e-7bcd-4371-b9d4-bb18bf49018f" xmlns:ns3="1f2168f2-d21d-4a39-83ef-e4ba8206767a" targetNamespace="http://schemas.microsoft.com/office/2006/metadata/properties" ma:root="true" ma:fieldsID="38363728f657f55a90efbdc3c44adfc3" ns2:_="" ns3:_="">
    <xsd:import namespace="9d59fa3e-7bcd-4371-b9d4-bb18bf49018f"/>
    <xsd:import namespace="1f2168f2-d21d-4a39-83ef-e4ba82067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9fa3e-7bcd-4371-b9d4-bb18bf490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168f2-d21d-4a39-83ef-e4ba82067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096324-425D-4C46-AD4C-60629CA1F1F1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9d59fa3e-7bcd-4371-b9d4-bb18bf49018f"/>
    <ds:schemaRef ds:uri="http://schemas.microsoft.com/office/infopath/2007/PartnerControls"/>
    <ds:schemaRef ds:uri="http://schemas.openxmlformats.org/package/2006/metadata/core-properties"/>
    <ds:schemaRef ds:uri="1f2168f2-d21d-4a39-83ef-e4ba8206767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EEB1790-3FA6-4F4F-85BA-D230D8A2A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5B3C0C-7197-4098-8DA2-1BE3036B2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9fa3e-7bcd-4371-b9d4-bb18bf49018f"/>
    <ds:schemaRef ds:uri="1f2168f2-d21d-4a39-83ef-e4ba82067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1047</Words>
  <Application>Microsoft Office PowerPoint</Application>
  <PresentationFormat>Widescreen</PresentationFormat>
  <Paragraphs>261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Lucida Sans Unicode</vt:lpstr>
      <vt:lpstr>Rockwell</vt:lpstr>
      <vt:lpstr>Wingdings</vt:lpstr>
      <vt:lpstr>Wingdings 3</vt:lpstr>
      <vt:lpstr>Office Theme</vt:lpstr>
      <vt:lpstr>Holy Family Community School</vt:lpstr>
      <vt:lpstr>Changes This Year 2020/21</vt:lpstr>
      <vt:lpstr>PowerPoint Presentation</vt:lpstr>
      <vt:lpstr>Transition Year Programme Aims </vt:lpstr>
      <vt:lpstr>Purpose of Transition Year</vt:lpstr>
      <vt:lpstr>Multiple Aims of Transition Year</vt:lpstr>
      <vt:lpstr>Transition Year  Mindset </vt:lpstr>
      <vt:lpstr>Pastoral Care Team </vt:lpstr>
      <vt:lpstr>Pastoral Care Team </vt:lpstr>
      <vt:lpstr>Student File at Home</vt:lpstr>
      <vt:lpstr>School Procedures</vt:lpstr>
      <vt:lpstr>Complaints / Concerns</vt:lpstr>
      <vt:lpstr>Four Layers of a Transition  Year Programme</vt:lpstr>
      <vt:lpstr>Calendar “Once Off” Layer </vt:lpstr>
      <vt:lpstr>TY Modules/Subjects Layer  </vt:lpstr>
      <vt:lpstr>LC Subject Sampling </vt:lpstr>
      <vt:lpstr>Core subject Layer for TY</vt:lpstr>
      <vt:lpstr>Transition Year Assessment </vt:lpstr>
      <vt:lpstr>TY Grade System </vt:lpstr>
      <vt:lpstr>Portfolio of Achievement (e-Portfolio via Teams) </vt:lpstr>
      <vt:lpstr>Work Experience </vt:lpstr>
      <vt:lpstr>TY Fund </vt:lpstr>
      <vt:lpstr>Dates for Diary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Family Community School</dc:title>
  <dc:creator>Lauren O'Brien</dc:creator>
  <cp:lastModifiedBy>Denise O'Keeffe</cp:lastModifiedBy>
  <cp:revision>2</cp:revision>
  <dcterms:created xsi:type="dcterms:W3CDTF">2020-09-23T21:51:15Z</dcterms:created>
  <dcterms:modified xsi:type="dcterms:W3CDTF">2020-10-05T13:46:28Z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0x010100ABE1723DCE3B814EA329F80030D3376A</vt:lpwstr>
  </property>
</Properties>
</file>